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8" r:id="rId2"/>
    <p:sldId id="485" r:id="rId3"/>
    <p:sldId id="474" r:id="rId4"/>
    <p:sldId id="492" r:id="rId5"/>
    <p:sldId id="493" r:id="rId6"/>
    <p:sldId id="472" r:id="rId7"/>
    <p:sldId id="471" r:id="rId8"/>
    <p:sldId id="487" r:id="rId9"/>
    <p:sldId id="488" r:id="rId10"/>
    <p:sldId id="506" r:id="rId11"/>
    <p:sldId id="274" r:id="rId12"/>
    <p:sldId id="489" r:id="rId13"/>
    <p:sldId id="496" r:id="rId14"/>
    <p:sldId id="499" r:id="rId15"/>
    <p:sldId id="500" r:id="rId16"/>
    <p:sldId id="503" r:id="rId17"/>
    <p:sldId id="259" r:id="rId18"/>
    <p:sldId id="502" r:id="rId19"/>
    <p:sldId id="4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5A63B1"/>
    <a:srgbClr val="5565B1"/>
    <a:srgbClr val="586FB6"/>
    <a:srgbClr val="5B61B6"/>
    <a:srgbClr val="68CE40"/>
    <a:srgbClr val="F8F8F8"/>
    <a:srgbClr val="0113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76" autoAdjust="0"/>
    <p:restoredTop sz="99130" autoAdjust="0"/>
  </p:normalViewPr>
  <p:slideViewPr>
    <p:cSldViewPr snapToGrid="0" snapToObjects="1">
      <p:cViewPr varScale="1">
        <p:scale>
          <a:sx n="144" d="100"/>
          <a:sy n="144" d="100"/>
        </p:scale>
        <p:origin x="208" y="680"/>
      </p:cViewPr>
      <p:guideLst>
        <p:guide orient="horz" pos="2160"/>
        <p:guide pos="3840"/>
      </p:guideLst>
    </p:cSldViewPr>
  </p:slideViewPr>
  <p:outlineViewPr>
    <p:cViewPr>
      <p:scale>
        <a:sx n="33" d="100"/>
        <a:sy n="33" d="100"/>
      </p:scale>
      <p:origin x="0" y="70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25DB9E-28F3-1847-A2D9-322CE6917BA5}" type="doc">
      <dgm:prSet loTypeId="urn:microsoft.com/office/officeart/2009/layout/CircleArrowProcess" loCatId="" qsTypeId="urn:microsoft.com/office/officeart/2005/8/quickstyle/simple4" qsCatId="simple" csTypeId="urn:microsoft.com/office/officeart/2005/8/colors/accent1_2" csCatId="accent1" phldr="1"/>
      <dgm:spPr/>
      <dgm:t>
        <a:bodyPr/>
        <a:lstStyle/>
        <a:p>
          <a:endParaRPr lang="en-US"/>
        </a:p>
      </dgm:t>
    </dgm:pt>
    <dgm:pt modelId="{3423F71F-5006-B243-B34C-01ABE43ED2C7}">
      <dgm:prSet phldrT="[Text]"/>
      <dgm:spPr/>
      <dgm:t>
        <a:bodyPr/>
        <a:lstStyle/>
        <a:p>
          <a:r>
            <a:rPr lang="en-US" dirty="0">
              <a:solidFill>
                <a:srgbClr val="497DBD"/>
              </a:solidFill>
            </a:rPr>
            <a:t>Create</a:t>
          </a:r>
        </a:p>
      </dgm:t>
    </dgm:pt>
    <dgm:pt modelId="{53467E0D-97DA-DD4A-9911-81FAD854B5E9}" type="parTrans" cxnId="{41DC816A-8A67-8B4D-B8FF-588ED0F1C008}">
      <dgm:prSet/>
      <dgm:spPr/>
      <dgm:t>
        <a:bodyPr/>
        <a:lstStyle/>
        <a:p>
          <a:endParaRPr lang="en-US"/>
        </a:p>
      </dgm:t>
    </dgm:pt>
    <dgm:pt modelId="{AD31BF48-D2E7-4A45-8BE7-5CF615CCB771}" type="sibTrans" cxnId="{41DC816A-8A67-8B4D-B8FF-588ED0F1C008}">
      <dgm:prSet/>
      <dgm:spPr/>
      <dgm:t>
        <a:bodyPr/>
        <a:lstStyle/>
        <a:p>
          <a:endParaRPr lang="en-US"/>
        </a:p>
      </dgm:t>
    </dgm:pt>
    <dgm:pt modelId="{58E2A8B4-80C5-4348-BD8A-233DA4586D06}">
      <dgm:prSet phldrT="[Text]"/>
      <dgm:spPr/>
      <dgm:t>
        <a:bodyPr/>
        <a:lstStyle/>
        <a:p>
          <a:r>
            <a:rPr lang="en-US" dirty="0">
              <a:solidFill>
                <a:srgbClr val="497DBD"/>
              </a:solidFill>
            </a:rPr>
            <a:t>Share</a:t>
          </a:r>
        </a:p>
      </dgm:t>
    </dgm:pt>
    <dgm:pt modelId="{70D3AE50-1C38-6D46-B3EC-144F93C938B1}" type="parTrans" cxnId="{12AED677-2D6F-A043-B9D9-000DB832505A}">
      <dgm:prSet/>
      <dgm:spPr/>
      <dgm:t>
        <a:bodyPr/>
        <a:lstStyle/>
        <a:p>
          <a:endParaRPr lang="en-US"/>
        </a:p>
      </dgm:t>
    </dgm:pt>
    <dgm:pt modelId="{A14C2D9C-7316-064F-8E01-1CF3059232C7}" type="sibTrans" cxnId="{12AED677-2D6F-A043-B9D9-000DB832505A}">
      <dgm:prSet/>
      <dgm:spPr/>
      <dgm:t>
        <a:bodyPr/>
        <a:lstStyle/>
        <a:p>
          <a:endParaRPr lang="en-US"/>
        </a:p>
      </dgm:t>
    </dgm:pt>
    <dgm:pt modelId="{2F125717-D85D-E243-8C56-85D629EA231F}">
      <dgm:prSet phldrT="[Text]"/>
      <dgm:spPr/>
      <dgm:t>
        <a:bodyPr/>
        <a:lstStyle/>
        <a:p>
          <a:r>
            <a:rPr lang="en-US" dirty="0">
              <a:solidFill>
                <a:srgbClr val="497DBD"/>
              </a:solidFill>
            </a:rPr>
            <a:t>Update</a:t>
          </a:r>
        </a:p>
      </dgm:t>
    </dgm:pt>
    <dgm:pt modelId="{1E7E9713-42AA-9C4D-868C-C559B885D607}" type="parTrans" cxnId="{119C6682-034A-834E-88E6-5C374CA66928}">
      <dgm:prSet/>
      <dgm:spPr/>
      <dgm:t>
        <a:bodyPr/>
        <a:lstStyle/>
        <a:p>
          <a:endParaRPr lang="en-US"/>
        </a:p>
      </dgm:t>
    </dgm:pt>
    <dgm:pt modelId="{CC03EDCC-7980-894C-B90C-127E32557AA6}" type="sibTrans" cxnId="{119C6682-034A-834E-88E6-5C374CA66928}">
      <dgm:prSet/>
      <dgm:spPr/>
      <dgm:t>
        <a:bodyPr/>
        <a:lstStyle/>
        <a:p>
          <a:endParaRPr lang="en-US"/>
        </a:p>
      </dgm:t>
    </dgm:pt>
    <dgm:pt modelId="{564C4197-055B-124C-90E0-6049495B531C}" type="pres">
      <dgm:prSet presAssocID="{9B25DB9E-28F3-1847-A2D9-322CE6917BA5}" presName="Name0" presStyleCnt="0">
        <dgm:presLayoutVars>
          <dgm:chMax val="7"/>
          <dgm:chPref val="7"/>
          <dgm:dir/>
          <dgm:animLvl val="lvl"/>
        </dgm:presLayoutVars>
      </dgm:prSet>
      <dgm:spPr/>
    </dgm:pt>
    <dgm:pt modelId="{B2B098E5-8457-D548-8987-73C5EDA909AB}" type="pres">
      <dgm:prSet presAssocID="{3423F71F-5006-B243-B34C-01ABE43ED2C7}" presName="Accent1" presStyleCnt="0"/>
      <dgm:spPr/>
    </dgm:pt>
    <dgm:pt modelId="{4C4736FB-4D8C-5C46-9744-1B21BDCDCBEC}" type="pres">
      <dgm:prSet presAssocID="{3423F71F-5006-B243-B34C-01ABE43ED2C7}" presName="Accent" presStyleLbl="node1" presStyleIdx="0" presStyleCnt="3" custLinFactNeighborX="-5" custLinFactNeighborY="0"/>
      <dgm:spPr>
        <a:solidFill>
          <a:srgbClr val="497DBD"/>
        </a:solidFill>
      </dgm:spPr>
    </dgm:pt>
    <dgm:pt modelId="{46B19171-126F-144E-B742-90BCEE55D9CD}" type="pres">
      <dgm:prSet presAssocID="{3423F71F-5006-B243-B34C-01ABE43ED2C7}" presName="Parent1" presStyleLbl="revTx" presStyleIdx="0" presStyleCnt="3">
        <dgm:presLayoutVars>
          <dgm:chMax val="1"/>
          <dgm:chPref val="1"/>
          <dgm:bulletEnabled val="1"/>
        </dgm:presLayoutVars>
      </dgm:prSet>
      <dgm:spPr/>
    </dgm:pt>
    <dgm:pt modelId="{BBFCF37C-BDCB-814A-9EAE-E03895C8F330}" type="pres">
      <dgm:prSet presAssocID="{58E2A8B4-80C5-4348-BD8A-233DA4586D06}" presName="Accent2" presStyleCnt="0"/>
      <dgm:spPr/>
    </dgm:pt>
    <dgm:pt modelId="{8A31ADF4-2282-DB43-9DE7-A868D8D7D08B}" type="pres">
      <dgm:prSet presAssocID="{58E2A8B4-80C5-4348-BD8A-233DA4586D06}" presName="Accent" presStyleLbl="node1" presStyleIdx="1" presStyleCnt="3"/>
      <dgm:spPr>
        <a:solidFill>
          <a:srgbClr val="497DBD"/>
        </a:solidFill>
      </dgm:spPr>
    </dgm:pt>
    <dgm:pt modelId="{00294A61-DD92-5D4B-AE70-1F35663DC020}" type="pres">
      <dgm:prSet presAssocID="{58E2A8B4-80C5-4348-BD8A-233DA4586D06}" presName="Parent2" presStyleLbl="revTx" presStyleIdx="1" presStyleCnt="3">
        <dgm:presLayoutVars>
          <dgm:chMax val="1"/>
          <dgm:chPref val="1"/>
          <dgm:bulletEnabled val="1"/>
        </dgm:presLayoutVars>
      </dgm:prSet>
      <dgm:spPr/>
    </dgm:pt>
    <dgm:pt modelId="{87FD216E-39F9-FA4F-A4C1-C913F921F793}" type="pres">
      <dgm:prSet presAssocID="{2F125717-D85D-E243-8C56-85D629EA231F}" presName="Accent3" presStyleCnt="0"/>
      <dgm:spPr/>
    </dgm:pt>
    <dgm:pt modelId="{50BB5599-A5B2-2547-958F-81048B3B64FC}" type="pres">
      <dgm:prSet presAssocID="{2F125717-D85D-E243-8C56-85D629EA231F}" presName="Accent" presStyleLbl="node1" presStyleIdx="2" presStyleCnt="3"/>
      <dgm:spPr>
        <a:solidFill>
          <a:srgbClr val="497DBD"/>
        </a:solidFill>
      </dgm:spPr>
    </dgm:pt>
    <dgm:pt modelId="{2C1B4A9C-4A0E-6A4E-B130-39F1AE9D2B5C}" type="pres">
      <dgm:prSet presAssocID="{2F125717-D85D-E243-8C56-85D629EA231F}" presName="Parent3" presStyleLbl="revTx" presStyleIdx="2" presStyleCnt="3">
        <dgm:presLayoutVars>
          <dgm:chMax val="1"/>
          <dgm:chPref val="1"/>
          <dgm:bulletEnabled val="1"/>
        </dgm:presLayoutVars>
      </dgm:prSet>
      <dgm:spPr/>
    </dgm:pt>
  </dgm:ptLst>
  <dgm:cxnLst>
    <dgm:cxn modelId="{D2455F1A-C67E-6C49-BEC6-3470B08F44E0}" type="presOf" srcId="{2F125717-D85D-E243-8C56-85D629EA231F}" destId="{2C1B4A9C-4A0E-6A4E-B130-39F1AE9D2B5C}" srcOrd="0" destOrd="0" presId="urn:microsoft.com/office/officeart/2009/layout/CircleArrowProcess"/>
    <dgm:cxn modelId="{0FBECD3F-3D32-0445-81B2-0F1491DD2B22}" type="presOf" srcId="{3423F71F-5006-B243-B34C-01ABE43ED2C7}" destId="{46B19171-126F-144E-B742-90BCEE55D9CD}" srcOrd="0" destOrd="0" presId="urn:microsoft.com/office/officeart/2009/layout/CircleArrowProcess"/>
    <dgm:cxn modelId="{41DC816A-8A67-8B4D-B8FF-588ED0F1C008}" srcId="{9B25DB9E-28F3-1847-A2D9-322CE6917BA5}" destId="{3423F71F-5006-B243-B34C-01ABE43ED2C7}" srcOrd="0" destOrd="0" parTransId="{53467E0D-97DA-DD4A-9911-81FAD854B5E9}" sibTransId="{AD31BF48-D2E7-4A45-8BE7-5CF615CCB771}"/>
    <dgm:cxn modelId="{12AED677-2D6F-A043-B9D9-000DB832505A}" srcId="{9B25DB9E-28F3-1847-A2D9-322CE6917BA5}" destId="{58E2A8B4-80C5-4348-BD8A-233DA4586D06}" srcOrd="1" destOrd="0" parTransId="{70D3AE50-1C38-6D46-B3EC-144F93C938B1}" sibTransId="{A14C2D9C-7316-064F-8E01-1CF3059232C7}"/>
    <dgm:cxn modelId="{75D94179-CCDD-D842-B7D6-2F287F91B52E}" type="presOf" srcId="{58E2A8B4-80C5-4348-BD8A-233DA4586D06}" destId="{00294A61-DD92-5D4B-AE70-1F35663DC020}" srcOrd="0" destOrd="0" presId="urn:microsoft.com/office/officeart/2009/layout/CircleArrowProcess"/>
    <dgm:cxn modelId="{119C6682-034A-834E-88E6-5C374CA66928}" srcId="{9B25DB9E-28F3-1847-A2D9-322CE6917BA5}" destId="{2F125717-D85D-E243-8C56-85D629EA231F}" srcOrd="2" destOrd="0" parTransId="{1E7E9713-42AA-9C4D-868C-C559B885D607}" sibTransId="{CC03EDCC-7980-894C-B90C-127E32557AA6}"/>
    <dgm:cxn modelId="{261F25B9-5660-0941-97A4-B37D4D4FB011}" type="presOf" srcId="{9B25DB9E-28F3-1847-A2D9-322CE6917BA5}" destId="{564C4197-055B-124C-90E0-6049495B531C}" srcOrd="0" destOrd="0" presId="urn:microsoft.com/office/officeart/2009/layout/CircleArrowProcess"/>
    <dgm:cxn modelId="{7BF01D38-8C2C-014E-86B1-49B30EB07F07}" type="presParOf" srcId="{564C4197-055B-124C-90E0-6049495B531C}" destId="{B2B098E5-8457-D548-8987-73C5EDA909AB}" srcOrd="0" destOrd="0" presId="urn:microsoft.com/office/officeart/2009/layout/CircleArrowProcess"/>
    <dgm:cxn modelId="{9E430053-3686-AB48-9A89-667E9AD4A92C}" type="presParOf" srcId="{B2B098E5-8457-D548-8987-73C5EDA909AB}" destId="{4C4736FB-4D8C-5C46-9744-1B21BDCDCBEC}" srcOrd="0" destOrd="0" presId="urn:microsoft.com/office/officeart/2009/layout/CircleArrowProcess"/>
    <dgm:cxn modelId="{E98E918E-1B50-E847-BEB0-9B72668338DE}" type="presParOf" srcId="{564C4197-055B-124C-90E0-6049495B531C}" destId="{46B19171-126F-144E-B742-90BCEE55D9CD}" srcOrd="1" destOrd="0" presId="urn:microsoft.com/office/officeart/2009/layout/CircleArrowProcess"/>
    <dgm:cxn modelId="{915103DE-B829-624C-8766-370A029394F8}" type="presParOf" srcId="{564C4197-055B-124C-90E0-6049495B531C}" destId="{BBFCF37C-BDCB-814A-9EAE-E03895C8F330}" srcOrd="2" destOrd="0" presId="urn:microsoft.com/office/officeart/2009/layout/CircleArrowProcess"/>
    <dgm:cxn modelId="{A10F1C56-43D2-BE4F-9FA8-9D877C55A767}" type="presParOf" srcId="{BBFCF37C-BDCB-814A-9EAE-E03895C8F330}" destId="{8A31ADF4-2282-DB43-9DE7-A868D8D7D08B}" srcOrd="0" destOrd="0" presId="urn:microsoft.com/office/officeart/2009/layout/CircleArrowProcess"/>
    <dgm:cxn modelId="{813F2AE0-257F-7E43-9F6C-0991FF68CA78}" type="presParOf" srcId="{564C4197-055B-124C-90E0-6049495B531C}" destId="{00294A61-DD92-5D4B-AE70-1F35663DC020}" srcOrd="3" destOrd="0" presId="urn:microsoft.com/office/officeart/2009/layout/CircleArrowProcess"/>
    <dgm:cxn modelId="{AA9385B4-49B1-3248-88CE-E756A3428097}" type="presParOf" srcId="{564C4197-055B-124C-90E0-6049495B531C}" destId="{87FD216E-39F9-FA4F-A4C1-C913F921F793}" srcOrd="4" destOrd="0" presId="urn:microsoft.com/office/officeart/2009/layout/CircleArrowProcess"/>
    <dgm:cxn modelId="{B601AEB3-FBD2-124A-8A7D-F0BA6B1374C1}" type="presParOf" srcId="{87FD216E-39F9-FA4F-A4C1-C913F921F793}" destId="{50BB5599-A5B2-2547-958F-81048B3B64FC}" srcOrd="0" destOrd="0" presId="urn:microsoft.com/office/officeart/2009/layout/CircleArrowProcess"/>
    <dgm:cxn modelId="{8D58621E-725A-4443-A295-3EA42B021F1D}" type="presParOf" srcId="{564C4197-055B-124C-90E0-6049495B531C}" destId="{2C1B4A9C-4A0E-6A4E-B130-39F1AE9D2B5C}" srcOrd="5"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76F3BB-4544-244D-BB6F-61D99F276648}" type="doc">
      <dgm:prSet loTypeId="urn:microsoft.com/office/officeart/2008/layout/VerticalCurvedList" loCatId="" qsTypeId="urn:microsoft.com/office/officeart/2005/8/quickstyle/simple4" qsCatId="simple" csTypeId="urn:microsoft.com/office/officeart/2005/8/colors/accent1_2" csCatId="accent1" phldr="1"/>
      <dgm:spPr/>
      <dgm:t>
        <a:bodyPr/>
        <a:lstStyle/>
        <a:p>
          <a:endParaRPr lang="en-US"/>
        </a:p>
      </dgm:t>
    </dgm:pt>
    <dgm:pt modelId="{FDE9B6D0-9DCD-5945-9593-9CB2AA1FBCB7}">
      <dgm:prSet phldrT="[Text]" custT="1"/>
      <dgm:spPr/>
      <dgm:t>
        <a:bodyPr/>
        <a:lstStyle/>
        <a:p>
          <a:r>
            <a:rPr lang="en-US" sz="1800" dirty="0"/>
            <a:t>Ambulance service - Live notification &amp; updates </a:t>
          </a:r>
        </a:p>
      </dgm:t>
    </dgm:pt>
    <dgm:pt modelId="{98836C00-8CD1-A34E-B6EF-1A9286B72BF7}" type="parTrans" cxnId="{816F7163-582B-B542-AB10-42FE8DAE5079}">
      <dgm:prSet/>
      <dgm:spPr/>
      <dgm:t>
        <a:bodyPr/>
        <a:lstStyle/>
        <a:p>
          <a:endParaRPr lang="en-US"/>
        </a:p>
      </dgm:t>
    </dgm:pt>
    <dgm:pt modelId="{E8483F27-7479-6D45-BEB5-C45EE7E8E784}" type="sibTrans" cxnId="{816F7163-582B-B542-AB10-42FE8DAE5079}">
      <dgm:prSet/>
      <dgm:spPr/>
      <dgm:t>
        <a:bodyPr/>
        <a:lstStyle/>
        <a:p>
          <a:endParaRPr lang="en-US"/>
        </a:p>
      </dgm:t>
    </dgm:pt>
    <dgm:pt modelId="{0897CE48-E30D-754B-B6AA-0DA54F5D0290}">
      <dgm:prSet custT="1"/>
      <dgm:spPr/>
      <dgm:t>
        <a:bodyPr/>
        <a:lstStyle/>
        <a:p>
          <a:r>
            <a:rPr lang="en-US" sz="1800" dirty="0"/>
            <a:t>Hospice - live access, update or create </a:t>
          </a:r>
        </a:p>
      </dgm:t>
    </dgm:pt>
    <dgm:pt modelId="{94A06E96-B8D0-6043-B53B-7666511E1BAA}" type="parTrans" cxnId="{920D7C4C-D34C-9A4E-92A1-DEEEC24E1456}">
      <dgm:prSet/>
      <dgm:spPr/>
      <dgm:t>
        <a:bodyPr/>
        <a:lstStyle/>
        <a:p>
          <a:endParaRPr lang="en-US"/>
        </a:p>
      </dgm:t>
    </dgm:pt>
    <dgm:pt modelId="{F11ABB89-74A7-3948-BAF5-9F0A1348E672}" type="sibTrans" cxnId="{920D7C4C-D34C-9A4E-92A1-DEEEC24E1456}">
      <dgm:prSet/>
      <dgm:spPr/>
      <dgm:t>
        <a:bodyPr/>
        <a:lstStyle/>
        <a:p>
          <a:endParaRPr lang="en-US"/>
        </a:p>
      </dgm:t>
    </dgm:pt>
    <dgm:pt modelId="{B837E8AB-7126-0740-B99F-951240D3306E}">
      <dgm:prSet custT="1"/>
      <dgm:spPr/>
      <dgm:t>
        <a:bodyPr/>
        <a:lstStyle/>
        <a:p>
          <a:r>
            <a:rPr lang="en-US" sz="1800" dirty="0"/>
            <a:t>Community </a:t>
          </a:r>
          <a:r>
            <a:rPr lang="mr-IN" sz="1800" dirty="0"/>
            <a:t>–</a:t>
          </a:r>
          <a:r>
            <a:rPr lang="en-US" sz="1800" dirty="0"/>
            <a:t> Access, update or create, EMIS sharing </a:t>
          </a:r>
        </a:p>
      </dgm:t>
    </dgm:pt>
    <dgm:pt modelId="{8D90F5C3-2C02-1E43-AA07-A844AE14640B}" type="sibTrans" cxnId="{CBE899D4-3817-4D4A-B6E6-47E3733511ED}">
      <dgm:prSet/>
      <dgm:spPr/>
      <dgm:t>
        <a:bodyPr/>
        <a:lstStyle/>
        <a:p>
          <a:endParaRPr lang="en-US"/>
        </a:p>
      </dgm:t>
    </dgm:pt>
    <dgm:pt modelId="{B0B8EE53-A186-C549-A751-39DBB5F0ECF9}" type="parTrans" cxnId="{CBE899D4-3817-4D4A-B6E6-47E3733511ED}">
      <dgm:prSet/>
      <dgm:spPr/>
      <dgm:t>
        <a:bodyPr/>
        <a:lstStyle/>
        <a:p>
          <a:endParaRPr lang="en-US"/>
        </a:p>
      </dgm:t>
    </dgm:pt>
    <dgm:pt modelId="{7DDD4AA3-B048-824F-8535-B363638722E9}">
      <dgm:prSet phldrT="[Text]" custT="1"/>
      <dgm:spPr/>
      <dgm:t>
        <a:bodyPr/>
        <a:lstStyle/>
        <a:p>
          <a:r>
            <a:rPr lang="en-US" sz="1800" dirty="0" err="1"/>
            <a:t>Acutes</a:t>
          </a:r>
          <a:r>
            <a:rPr lang="en-US" sz="1800" dirty="0"/>
            <a:t> - Live notification, contextual access, data exchange</a:t>
          </a:r>
        </a:p>
      </dgm:t>
    </dgm:pt>
    <dgm:pt modelId="{8AA6B462-68B2-0F46-A70C-A1DC1A12C0D1}" type="sibTrans" cxnId="{557A98B8-D484-1448-86A5-1646210CAE45}">
      <dgm:prSet/>
      <dgm:spPr/>
      <dgm:t>
        <a:bodyPr/>
        <a:lstStyle/>
        <a:p>
          <a:endParaRPr lang="en-US"/>
        </a:p>
      </dgm:t>
    </dgm:pt>
    <dgm:pt modelId="{9E069486-CEA5-BF41-8612-6DD405AA4B9E}" type="parTrans" cxnId="{557A98B8-D484-1448-86A5-1646210CAE45}">
      <dgm:prSet/>
      <dgm:spPr/>
      <dgm:t>
        <a:bodyPr/>
        <a:lstStyle/>
        <a:p>
          <a:endParaRPr lang="en-US"/>
        </a:p>
      </dgm:t>
    </dgm:pt>
    <dgm:pt modelId="{D0A73945-710E-AB4C-8DA8-C99031D6E56F}">
      <dgm:prSet phldrT="[Text]"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sz="1800" dirty="0"/>
            <a:t>IUC - Live alert &amp; access in standard workflow </a:t>
          </a:r>
        </a:p>
      </dgm:t>
    </dgm:pt>
    <dgm:pt modelId="{FEF6E037-10A3-6246-8D5B-3A9B0E167BB4}" type="sibTrans" cxnId="{1C3E2181-C329-334C-A044-606D203A7085}">
      <dgm:prSet/>
      <dgm:spPr/>
      <dgm:t>
        <a:bodyPr/>
        <a:lstStyle/>
        <a:p>
          <a:endParaRPr lang="en-US"/>
        </a:p>
      </dgm:t>
    </dgm:pt>
    <dgm:pt modelId="{8140CB38-CAEA-254A-8606-BC7B424D1A64}" type="parTrans" cxnId="{1C3E2181-C329-334C-A044-606D203A7085}">
      <dgm:prSet/>
      <dgm:spPr/>
      <dgm:t>
        <a:bodyPr/>
        <a:lstStyle/>
        <a:p>
          <a:endParaRPr lang="en-US"/>
        </a:p>
      </dgm:t>
    </dgm:pt>
    <dgm:pt modelId="{81E914B5-B54F-2341-AF36-9B5995E5F8CB}">
      <dgm:prSet custT="1"/>
      <dgm:spPr/>
      <dgm:t>
        <a:bodyPr/>
        <a:lstStyle/>
        <a:p>
          <a:r>
            <a:rPr lang="en-US" sz="1800" dirty="0"/>
            <a:t>GP </a:t>
          </a:r>
          <a:r>
            <a:rPr lang="mr-IN" sz="1800" dirty="0"/>
            <a:t>–</a:t>
          </a:r>
          <a:r>
            <a:rPr lang="en-US" sz="1800" dirty="0"/>
            <a:t> Awareness, available as part of GP record </a:t>
          </a:r>
        </a:p>
      </dgm:t>
    </dgm:pt>
    <dgm:pt modelId="{0E53FF8B-86DF-6741-85A4-6AEF8D17BFA6}" type="parTrans" cxnId="{875B72C3-08FC-C24E-9A85-D0D932ED1B60}">
      <dgm:prSet/>
      <dgm:spPr/>
      <dgm:t>
        <a:bodyPr/>
        <a:lstStyle/>
        <a:p>
          <a:endParaRPr lang="en-US"/>
        </a:p>
      </dgm:t>
    </dgm:pt>
    <dgm:pt modelId="{AA1FF2E1-26EB-B845-95D7-04DC36BA8E3F}" type="sibTrans" cxnId="{875B72C3-08FC-C24E-9A85-D0D932ED1B60}">
      <dgm:prSet/>
      <dgm:spPr/>
      <dgm:t>
        <a:bodyPr/>
        <a:lstStyle/>
        <a:p>
          <a:endParaRPr lang="en-US"/>
        </a:p>
      </dgm:t>
    </dgm:pt>
    <dgm:pt modelId="{A4D9E7E8-F53F-AF4B-B7D9-9D03FE61F15D}" type="pres">
      <dgm:prSet presAssocID="{B476F3BB-4544-244D-BB6F-61D99F276648}" presName="Name0" presStyleCnt="0">
        <dgm:presLayoutVars>
          <dgm:chMax val="7"/>
          <dgm:chPref val="7"/>
          <dgm:dir/>
        </dgm:presLayoutVars>
      </dgm:prSet>
      <dgm:spPr/>
    </dgm:pt>
    <dgm:pt modelId="{65122D0C-464C-0D4B-BDFD-641F75B57F6E}" type="pres">
      <dgm:prSet presAssocID="{B476F3BB-4544-244D-BB6F-61D99F276648}" presName="Name1" presStyleCnt="0"/>
      <dgm:spPr/>
    </dgm:pt>
    <dgm:pt modelId="{331CCCEE-0F99-DA46-879C-1375AF825C97}" type="pres">
      <dgm:prSet presAssocID="{B476F3BB-4544-244D-BB6F-61D99F276648}" presName="cycle" presStyleCnt="0"/>
      <dgm:spPr/>
    </dgm:pt>
    <dgm:pt modelId="{3B13AEBD-A150-6642-959E-3FD11DA3C2F8}" type="pres">
      <dgm:prSet presAssocID="{B476F3BB-4544-244D-BB6F-61D99F276648}" presName="srcNode" presStyleLbl="node1" presStyleIdx="0" presStyleCnt="6"/>
      <dgm:spPr/>
    </dgm:pt>
    <dgm:pt modelId="{ED543978-9225-F54E-9D58-B83107F4654F}" type="pres">
      <dgm:prSet presAssocID="{B476F3BB-4544-244D-BB6F-61D99F276648}" presName="conn" presStyleLbl="parChTrans1D2" presStyleIdx="0" presStyleCnt="1"/>
      <dgm:spPr/>
    </dgm:pt>
    <dgm:pt modelId="{433E64B4-EB12-DC42-B388-7CB724E8D106}" type="pres">
      <dgm:prSet presAssocID="{B476F3BB-4544-244D-BB6F-61D99F276648}" presName="extraNode" presStyleLbl="node1" presStyleIdx="0" presStyleCnt="6"/>
      <dgm:spPr/>
    </dgm:pt>
    <dgm:pt modelId="{AE59B24C-67E6-2848-AE12-E2ABDF7FA212}" type="pres">
      <dgm:prSet presAssocID="{B476F3BB-4544-244D-BB6F-61D99F276648}" presName="dstNode" presStyleLbl="node1" presStyleIdx="0" presStyleCnt="6"/>
      <dgm:spPr/>
    </dgm:pt>
    <dgm:pt modelId="{1BF7C797-ADD0-6E48-8A70-00B0979F59C3}" type="pres">
      <dgm:prSet presAssocID="{FDE9B6D0-9DCD-5945-9593-9CB2AA1FBCB7}" presName="text_1" presStyleLbl="node1" presStyleIdx="0" presStyleCnt="6">
        <dgm:presLayoutVars>
          <dgm:bulletEnabled val="1"/>
        </dgm:presLayoutVars>
      </dgm:prSet>
      <dgm:spPr/>
    </dgm:pt>
    <dgm:pt modelId="{A8292572-4734-9C48-93AA-114ED8EC7D3A}" type="pres">
      <dgm:prSet presAssocID="{FDE9B6D0-9DCD-5945-9593-9CB2AA1FBCB7}" presName="accent_1" presStyleCnt="0"/>
      <dgm:spPr/>
    </dgm:pt>
    <dgm:pt modelId="{EC4FAA4D-5796-5349-8206-9ED63F1BB103}" type="pres">
      <dgm:prSet presAssocID="{FDE9B6D0-9DCD-5945-9593-9CB2AA1FBCB7}" presName="accentRepeatNode" presStyleLbl="solidFgAcc1" presStyleIdx="0" presStyleCnt="6"/>
      <dgm:spPr/>
    </dgm:pt>
    <dgm:pt modelId="{A80F6B26-3589-1A4A-A4B5-DE5374FD5138}" type="pres">
      <dgm:prSet presAssocID="{D0A73945-710E-AB4C-8DA8-C99031D6E56F}" presName="text_2" presStyleLbl="node1" presStyleIdx="1" presStyleCnt="6">
        <dgm:presLayoutVars>
          <dgm:bulletEnabled val="1"/>
        </dgm:presLayoutVars>
      </dgm:prSet>
      <dgm:spPr/>
    </dgm:pt>
    <dgm:pt modelId="{26A9FD91-DB31-0F4B-BE55-207CB82D05D7}" type="pres">
      <dgm:prSet presAssocID="{D0A73945-710E-AB4C-8DA8-C99031D6E56F}" presName="accent_2" presStyleCnt="0"/>
      <dgm:spPr/>
    </dgm:pt>
    <dgm:pt modelId="{E4F7C36D-BE7F-E447-8B35-F9B92A437FDC}" type="pres">
      <dgm:prSet presAssocID="{D0A73945-710E-AB4C-8DA8-C99031D6E56F}" presName="accentRepeatNode" presStyleLbl="solidFgAcc1" presStyleIdx="1" presStyleCnt="6"/>
      <dgm:spPr/>
    </dgm:pt>
    <dgm:pt modelId="{63E91EF5-05D5-AB4A-BEE2-FC8CCB2DCED7}" type="pres">
      <dgm:prSet presAssocID="{7DDD4AA3-B048-824F-8535-B363638722E9}" presName="text_3" presStyleLbl="node1" presStyleIdx="2" presStyleCnt="6">
        <dgm:presLayoutVars>
          <dgm:bulletEnabled val="1"/>
        </dgm:presLayoutVars>
      </dgm:prSet>
      <dgm:spPr/>
    </dgm:pt>
    <dgm:pt modelId="{6DE5F013-012B-9142-9C3D-2B02A79E1509}" type="pres">
      <dgm:prSet presAssocID="{7DDD4AA3-B048-824F-8535-B363638722E9}" presName="accent_3" presStyleCnt="0"/>
      <dgm:spPr/>
    </dgm:pt>
    <dgm:pt modelId="{CD1BFB14-DEF5-5C43-8667-E3CEAE8454DC}" type="pres">
      <dgm:prSet presAssocID="{7DDD4AA3-B048-824F-8535-B363638722E9}" presName="accentRepeatNode" presStyleLbl="solidFgAcc1" presStyleIdx="2" presStyleCnt="6"/>
      <dgm:spPr/>
    </dgm:pt>
    <dgm:pt modelId="{87CB6159-0B42-7042-9283-3AC31C86D923}" type="pres">
      <dgm:prSet presAssocID="{B837E8AB-7126-0740-B99F-951240D3306E}" presName="text_4" presStyleLbl="node1" presStyleIdx="3" presStyleCnt="6">
        <dgm:presLayoutVars>
          <dgm:bulletEnabled val="1"/>
        </dgm:presLayoutVars>
      </dgm:prSet>
      <dgm:spPr/>
    </dgm:pt>
    <dgm:pt modelId="{D7DBCE12-DA45-5F4B-B21F-E0416A6000A4}" type="pres">
      <dgm:prSet presAssocID="{B837E8AB-7126-0740-B99F-951240D3306E}" presName="accent_4" presStyleCnt="0"/>
      <dgm:spPr/>
    </dgm:pt>
    <dgm:pt modelId="{9D851B83-55C4-7C45-BB40-32809C51032E}" type="pres">
      <dgm:prSet presAssocID="{B837E8AB-7126-0740-B99F-951240D3306E}" presName="accentRepeatNode" presStyleLbl="solidFgAcc1" presStyleIdx="3" presStyleCnt="6"/>
      <dgm:spPr/>
    </dgm:pt>
    <dgm:pt modelId="{4CF3C58F-BC96-0A46-BFA4-024C2851AD7D}" type="pres">
      <dgm:prSet presAssocID="{0897CE48-E30D-754B-B6AA-0DA54F5D0290}" presName="text_5" presStyleLbl="node1" presStyleIdx="4" presStyleCnt="6">
        <dgm:presLayoutVars>
          <dgm:bulletEnabled val="1"/>
        </dgm:presLayoutVars>
      </dgm:prSet>
      <dgm:spPr/>
    </dgm:pt>
    <dgm:pt modelId="{196D3036-CB6D-3842-9AC1-A8B14B4FB714}" type="pres">
      <dgm:prSet presAssocID="{0897CE48-E30D-754B-B6AA-0DA54F5D0290}" presName="accent_5" presStyleCnt="0"/>
      <dgm:spPr/>
    </dgm:pt>
    <dgm:pt modelId="{BE6DB532-2763-0E42-86A2-2574333636EC}" type="pres">
      <dgm:prSet presAssocID="{0897CE48-E30D-754B-B6AA-0DA54F5D0290}" presName="accentRepeatNode" presStyleLbl="solidFgAcc1" presStyleIdx="4" presStyleCnt="6"/>
      <dgm:spPr/>
    </dgm:pt>
    <dgm:pt modelId="{378E1C6A-C554-0245-A327-7DA61A2138F2}" type="pres">
      <dgm:prSet presAssocID="{81E914B5-B54F-2341-AF36-9B5995E5F8CB}" presName="text_6" presStyleLbl="node1" presStyleIdx="5" presStyleCnt="6">
        <dgm:presLayoutVars>
          <dgm:bulletEnabled val="1"/>
        </dgm:presLayoutVars>
      </dgm:prSet>
      <dgm:spPr/>
    </dgm:pt>
    <dgm:pt modelId="{A847BFCD-4F62-EC42-967C-0D6DC1B26265}" type="pres">
      <dgm:prSet presAssocID="{81E914B5-B54F-2341-AF36-9B5995E5F8CB}" presName="accent_6" presStyleCnt="0"/>
      <dgm:spPr/>
    </dgm:pt>
    <dgm:pt modelId="{1A486FC9-C3D9-D148-8692-FE03F4F6CA01}" type="pres">
      <dgm:prSet presAssocID="{81E914B5-B54F-2341-AF36-9B5995E5F8CB}" presName="accentRepeatNode" presStyleLbl="solidFgAcc1" presStyleIdx="5" presStyleCnt="6"/>
      <dgm:spPr/>
    </dgm:pt>
  </dgm:ptLst>
  <dgm:cxnLst>
    <dgm:cxn modelId="{A2DD990C-EC82-2D4C-9599-9E65285EC42F}" type="presOf" srcId="{D0A73945-710E-AB4C-8DA8-C99031D6E56F}" destId="{A80F6B26-3589-1A4A-A4B5-DE5374FD5138}" srcOrd="0" destOrd="0" presId="urn:microsoft.com/office/officeart/2008/layout/VerticalCurvedList"/>
    <dgm:cxn modelId="{E0854E45-6F12-DC4B-808F-270B544BCC68}" type="presOf" srcId="{81E914B5-B54F-2341-AF36-9B5995E5F8CB}" destId="{378E1C6A-C554-0245-A327-7DA61A2138F2}" srcOrd="0" destOrd="0" presId="urn:microsoft.com/office/officeart/2008/layout/VerticalCurvedList"/>
    <dgm:cxn modelId="{920D7C4C-D34C-9A4E-92A1-DEEEC24E1456}" srcId="{B476F3BB-4544-244D-BB6F-61D99F276648}" destId="{0897CE48-E30D-754B-B6AA-0DA54F5D0290}" srcOrd="4" destOrd="0" parTransId="{94A06E96-B8D0-6043-B53B-7666511E1BAA}" sibTransId="{F11ABB89-74A7-3948-BAF5-9F0A1348E672}"/>
    <dgm:cxn modelId="{816F7163-582B-B542-AB10-42FE8DAE5079}" srcId="{B476F3BB-4544-244D-BB6F-61D99F276648}" destId="{FDE9B6D0-9DCD-5945-9593-9CB2AA1FBCB7}" srcOrd="0" destOrd="0" parTransId="{98836C00-8CD1-A34E-B6EF-1A9286B72BF7}" sibTransId="{E8483F27-7479-6D45-BEB5-C45EE7E8E784}"/>
    <dgm:cxn modelId="{58875D6A-BB98-9346-A96E-CF98FD2F8FF9}" type="presOf" srcId="{FDE9B6D0-9DCD-5945-9593-9CB2AA1FBCB7}" destId="{1BF7C797-ADD0-6E48-8A70-00B0979F59C3}" srcOrd="0" destOrd="0" presId="urn:microsoft.com/office/officeart/2008/layout/VerticalCurvedList"/>
    <dgm:cxn modelId="{1C3E2181-C329-334C-A044-606D203A7085}" srcId="{B476F3BB-4544-244D-BB6F-61D99F276648}" destId="{D0A73945-710E-AB4C-8DA8-C99031D6E56F}" srcOrd="1" destOrd="0" parTransId="{8140CB38-CAEA-254A-8606-BC7B424D1A64}" sibTransId="{FEF6E037-10A3-6246-8D5B-3A9B0E167BB4}"/>
    <dgm:cxn modelId="{DF907E91-72A8-BB48-9B88-FDCAF7C91020}" type="presOf" srcId="{B837E8AB-7126-0740-B99F-951240D3306E}" destId="{87CB6159-0B42-7042-9283-3AC31C86D923}" srcOrd="0" destOrd="0" presId="urn:microsoft.com/office/officeart/2008/layout/VerticalCurvedList"/>
    <dgm:cxn modelId="{C3BF9093-1A7A-AD4D-9C90-337D40A74662}" type="presOf" srcId="{7DDD4AA3-B048-824F-8535-B363638722E9}" destId="{63E91EF5-05D5-AB4A-BEE2-FC8CCB2DCED7}" srcOrd="0" destOrd="0" presId="urn:microsoft.com/office/officeart/2008/layout/VerticalCurvedList"/>
    <dgm:cxn modelId="{1A22439D-3A37-D641-AA17-DDEA7D5DC460}" type="presOf" srcId="{E8483F27-7479-6D45-BEB5-C45EE7E8E784}" destId="{ED543978-9225-F54E-9D58-B83107F4654F}" srcOrd="0" destOrd="0" presId="urn:microsoft.com/office/officeart/2008/layout/VerticalCurvedList"/>
    <dgm:cxn modelId="{7DA12BAE-AB87-9D48-AFB7-7C4F7507982D}" type="presOf" srcId="{B476F3BB-4544-244D-BB6F-61D99F276648}" destId="{A4D9E7E8-F53F-AF4B-B7D9-9D03FE61F15D}" srcOrd="0" destOrd="0" presId="urn:microsoft.com/office/officeart/2008/layout/VerticalCurvedList"/>
    <dgm:cxn modelId="{557A98B8-D484-1448-86A5-1646210CAE45}" srcId="{B476F3BB-4544-244D-BB6F-61D99F276648}" destId="{7DDD4AA3-B048-824F-8535-B363638722E9}" srcOrd="2" destOrd="0" parTransId="{9E069486-CEA5-BF41-8612-6DD405AA4B9E}" sibTransId="{8AA6B462-68B2-0F46-A70C-A1DC1A12C0D1}"/>
    <dgm:cxn modelId="{875B72C3-08FC-C24E-9A85-D0D932ED1B60}" srcId="{B476F3BB-4544-244D-BB6F-61D99F276648}" destId="{81E914B5-B54F-2341-AF36-9B5995E5F8CB}" srcOrd="5" destOrd="0" parTransId="{0E53FF8B-86DF-6741-85A4-6AEF8D17BFA6}" sibTransId="{AA1FF2E1-26EB-B845-95D7-04DC36BA8E3F}"/>
    <dgm:cxn modelId="{CBE899D4-3817-4D4A-B6E6-47E3733511ED}" srcId="{B476F3BB-4544-244D-BB6F-61D99F276648}" destId="{B837E8AB-7126-0740-B99F-951240D3306E}" srcOrd="3" destOrd="0" parTransId="{B0B8EE53-A186-C549-A751-39DBB5F0ECF9}" sibTransId="{8D90F5C3-2C02-1E43-AA07-A844AE14640B}"/>
    <dgm:cxn modelId="{DDFFC4DF-871B-C342-91D9-665BE1FDD286}" type="presOf" srcId="{0897CE48-E30D-754B-B6AA-0DA54F5D0290}" destId="{4CF3C58F-BC96-0A46-BFA4-024C2851AD7D}" srcOrd="0" destOrd="0" presId="urn:microsoft.com/office/officeart/2008/layout/VerticalCurvedList"/>
    <dgm:cxn modelId="{680A41D8-BC38-954D-ACC3-4C0C5609A6BA}" type="presParOf" srcId="{A4D9E7E8-F53F-AF4B-B7D9-9D03FE61F15D}" destId="{65122D0C-464C-0D4B-BDFD-641F75B57F6E}" srcOrd="0" destOrd="0" presId="urn:microsoft.com/office/officeart/2008/layout/VerticalCurvedList"/>
    <dgm:cxn modelId="{350F7890-0F68-B544-85C4-C5D868D9F162}" type="presParOf" srcId="{65122D0C-464C-0D4B-BDFD-641F75B57F6E}" destId="{331CCCEE-0F99-DA46-879C-1375AF825C97}" srcOrd="0" destOrd="0" presId="urn:microsoft.com/office/officeart/2008/layout/VerticalCurvedList"/>
    <dgm:cxn modelId="{B5AC5C24-ED8F-6C47-8D86-CEC4A54672DC}" type="presParOf" srcId="{331CCCEE-0F99-DA46-879C-1375AF825C97}" destId="{3B13AEBD-A150-6642-959E-3FD11DA3C2F8}" srcOrd="0" destOrd="0" presId="urn:microsoft.com/office/officeart/2008/layout/VerticalCurvedList"/>
    <dgm:cxn modelId="{86B1E39A-12F8-6F46-BE03-F09E93EB6872}" type="presParOf" srcId="{331CCCEE-0F99-DA46-879C-1375AF825C97}" destId="{ED543978-9225-F54E-9D58-B83107F4654F}" srcOrd="1" destOrd="0" presId="urn:microsoft.com/office/officeart/2008/layout/VerticalCurvedList"/>
    <dgm:cxn modelId="{8151CECC-9EB9-104D-8FA5-B55D3B2F0453}" type="presParOf" srcId="{331CCCEE-0F99-DA46-879C-1375AF825C97}" destId="{433E64B4-EB12-DC42-B388-7CB724E8D106}" srcOrd="2" destOrd="0" presId="urn:microsoft.com/office/officeart/2008/layout/VerticalCurvedList"/>
    <dgm:cxn modelId="{588597AB-ED6C-974D-8ED8-94D3AC460677}" type="presParOf" srcId="{331CCCEE-0F99-DA46-879C-1375AF825C97}" destId="{AE59B24C-67E6-2848-AE12-E2ABDF7FA212}" srcOrd="3" destOrd="0" presId="urn:microsoft.com/office/officeart/2008/layout/VerticalCurvedList"/>
    <dgm:cxn modelId="{43F17CC0-E708-9647-9D41-19916E0AF332}" type="presParOf" srcId="{65122D0C-464C-0D4B-BDFD-641F75B57F6E}" destId="{1BF7C797-ADD0-6E48-8A70-00B0979F59C3}" srcOrd="1" destOrd="0" presId="urn:microsoft.com/office/officeart/2008/layout/VerticalCurvedList"/>
    <dgm:cxn modelId="{0308CB1D-A651-8C4B-A57F-0B946A72F70A}" type="presParOf" srcId="{65122D0C-464C-0D4B-BDFD-641F75B57F6E}" destId="{A8292572-4734-9C48-93AA-114ED8EC7D3A}" srcOrd="2" destOrd="0" presId="urn:microsoft.com/office/officeart/2008/layout/VerticalCurvedList"/>
    <dgm:cxn modelId="{5E24498A-9B40-3048-8C0F-BF3F0D23A0E9}" type="presParOf" srcId="{A8292572-4734-9C48-93AA-114ED8EC7D3A}" destId="{EC4FAA4D-5796-5349-8206-9ED63F1BB103}" srcOrd="0" destOrd="0" presId="urn:microsoft.com/office/officeart/2008/layout/VerticalCurvedList"/>
    <dgm:cxn modelId="{1F6D3053-E153-2F4C-90CF-F626BA4F407A}" type="presParOf" srcId="{65122D0C-464C-0D4B-BDFD-641F75B57F6E}" destId="{A80F6B26-3589-1A4A-A4B5-DE5374FD5138}" srcOrd="3" destOrd="0" presId="urn:microsoft.com/office/officeart/2008/layout/VerticalCurvedList"/>
    <dgm:cxn modelId="{899367AF-3A36-7341-A0CC-6E174C7C8C66}" type="presParOf" srcId="{65122D0C-464C-0D4B-BDFD-641F75B57F6E}" destId="{26A9FD91-DB31-0F4B-BE55-207CB82D05D7}" srcOrd="4" destOrd="0" presId="urn:microsoft.com/office/officeart/2008/layout/VerticalCurvedList"/>
    <dgm:cxn modelId="{69D9ED87-E215-F549-BB23-8FE5029A39CE}" type="presParOf" srcId="{26A9FD91-DB31-0F4B-BE55-207CB82D05D7}" destId="{E4F7C36D-BE7F-E447-8B35-F9B92A437FDC}" srcOrd="0" destOrd="0" presId="urn:microsoft.com/office/officeart/2008/layout/VerticalCurvedList"/>
    <dgm:cxn modelId="{F9EE5A38-C05E-6A42-8FBD-927E7812AE34}" type="presParOf" srcId="{65122D0C-464C-0D4B-BDFD-641F75B57F6E}" destId="{63E91EF5-05D5-AB4A-BEE2-FC8CCB2DCED7}" srcOrd="5" destOrd="0" presId="urn:microsoft.com/office/officeart/2008/layout/VerticalCurvedList"/>
    <dgm:cxn modelId="{4CDD62A4-AEAB-454A-896B-DF9D1AD04439}" type="presParOf" srcId="{65122D0C-464C-0D4B-BDFD-641F75B57F6E}" destId="{6DE5F013-012B-9142-9C3D-2B02A79E1509}" srcOrd="6" destOrd="0" presId="urn:microsoft.com/office/officeart/2008/layout/VerticalCurvedList"/>
    <dgm:cxn modelId="{22B8CB0B-87BC-BF49-BD6C-20BF76AF4867}" type="presParOf" srcId="{6DE5F013-012B-9142-9C3D-2B02A79E1509}" destId="{CD1BFB14-DEF5-5C43-8667-E3CEAE8454DC}" srcOrd="0" destOrd="0" presId="urn:microsoft.com/office/officeart/2008/layout/VerticalCurvedList"/>
    <dgm:cxn modelId="{0E83D114-8A28-EE4F-A156-15E0D060352F}" type="presParOf" srcId="{65122D0C-464C-0D4B-BDFD-641F75B57F6E}" destId="{87CB6159-0B42-7042-9283-3AC31C86D923}" srcOrd="7" destOrd="0" presId="urn:microsoft.com/office/officeart/2008/layout/VerticalCurvedList"/>
    <dgm:cxn modelId="{1AEAD2AD-0EA6-B04F-B1C6-169E067FA77D}" type="presParOf" srcId="{65122D0C-464C-0D4B-BDFD-641F75B57F6E}" destId="{D7DBCE12-DA45-5F4B-B21F-E0416A6000A4}" srcOrd="8" destOrd="0" presId="urn:microsoft.com/office/officeart/2008/layout/VerticalCurvedList"/>
    <dgm:cxn modelId="{1549D918-1934-6949-AE33-7C87FFE37072}" type="presParOf" srcId="{D7DBCE12-DA45-5F4B-B21F-E0416A6000A4}" destId="{9D851B83-55C4-7C45-BB40-32809C51032E}" srcOrd="0" destOrd="0" presId="urn:microsoft.com/office/officeart/2008/layout/VerticalCurvedList"/>
    <dgm:cxn modelId="{AF6A127E-7DBB-8342-AAA9-88954EE88C11}" type="presParOf" srcId="{65122D0C-464C-0D4B-BDFD-641F75B57F6E}" destId="{4CF3C58F-BC96-0A46-BFA4-024C2851AD7D}" srcOrd="9" destOrd="0" presId="urn:microsoft.com/office/officeart/2008/layout/VerticalCurvedList"/>
    <dgm:cxn modelId="{620206D2-E29A-A949-A952-C15FE8E10732}" type="presParOf" srcId="{65122D0C-464C-0D4B-BDFD-641F75B57F6E}" destId="{196D3036-CB6D-3842-9AC1-A8B14B4FB714}" srcOrd="10" destOrd="0" presId="urn:microsoft.com/office/officeart/2008/layout/VerticalCurvedList"/>
    <dgm:cxn modelId="{7446628F-E530-9040-8BCD-9F154471ACA8}" type="presParOf" srcId="{196D3036-CB6D-3842-9AC1-A8B14B4FB714}" destId="{BE6DB532-2763-0E42-86A2-2574333636EC}" srcOrd="0" destOrd="0" presId="urn:microsoft.com/office/officeart/2008/layout/VerticalCurvedList"/>
    <dgm:cxn modelId="{675AE599-94D9-694F-8226-01154A3E26ED}" type="presParOf" srcId="{65122D0C-464C-0D4B-BDFD-641F75B57F6E}" destId="{378E1C6A-C554-0245-A327-7DA61A2138F2}" srcOrd="11" destOrd="0" presId="urn:microsoft.com/office/officeart/2008/layout/VerticalCurvedList"/>
    <dgm:cxn modelId="{92548E96-4A33-1D4D-93A7-4F0BE2A24DCA}" type="presParOf" srcId="{65122D0C-464C-0D4B-BDFD-641F75B57F6E}" destId="{A847BFCD-4F62-EC42-967C-0D6DC1B26265}" srcOrd="12" destOrd="0" presId="urn:microsoft.com/office/officeart/2008/layout/VerticalCurvedList"/>
    <dgm:cxn modelId="{6D603194-419E-5543-BC1E-6023151BB33B}" type="presParOf" srcId="{A847BFCD-4F62-EC42-967C-0D6DC1B26265}" destId="{1A486FC9-C3D9-D148-8692-FE03F4F6CA01}"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4736FB-4D8C-5C46-9744-1B21BDCDCBEC}">
      <dsp:nvSpPr>
        <dsp:cNvPr id="0" name=""/>
        <dsp:cNvSpPr/>
      </dsp:nvSpPr>
      <dsp:spPr>
        <a:xfrm>
          <a:off x="1900698" y="0"/>
          <a:ext cx="2361080" cy="2361440"/>
        </a:xfrm>
        <a:prstGeom prst="circularArrow">
          <a:avLst>
            <a:gd name="adj1" fmla="val 10980"/>
            <a:gd name="adj2" fmla="val 1142322"/>
            <a:gd name="adj3" fmla="val 4500000"/>
            <a:gd name="adj4" fmla="val 10800000"/>
            <a:gd name="adj5" fmla="val 12500"/>
          </a:avLst>
        </a:prstGeom>
        <a:solidFill>
          <a:srgbClr val="497DBD"/>
        </a:solidFill>
        <a:ln>
          <a:noFill/>
        </a:ln>
        <a:effectLst/>
      </dsp:spPr>
      <dsp:style>
        <a:lnRef idx="0">
          <a:scrgbClr r="0" g="0" b="0"/>
        </a:lnRef>
        <a:fillRef idx="3">
          <a:scrgbClr r="0" g="0" b="0"/>
        </a:fillRef>
        <a:effectRef idx="2">
          <a:scrgbClr r="0" g="0" b="0"/>
        </a:effectRef>
        <a:fontRef idx="minor">
          <a:schemeClr val="lt1"/>
        </a:fontRef>
      </dsp:style>
    </dsp:sp>
    <dsp:sp modelId="{46B19171-126F-144E-B742-90BCEE55D9CD}">
      <dsp:nvSpPr>
        <dsp:cNvPr id="0" name=""/>
        <dsp:cNvSpPr/>
      </dsp:nvSpPr>
      <dsp:spPr>
        <a:xfrm>
          <a:off x="2422693" y="852551"/>
          <a:ext cx="1312007" cy="6558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a:solidFill>
                <a:srgbClr val="497DBD"/>
              </a:solidFill>
            </a:rPr>
            <a:t>Create</a:t>
          </a:r>
        </a:p>
      </dsp:txBody>
      <dsp:txXfrm>
        <a:off x="2422693" y="852551"/>
        <a:ext cx="1312007" cy="655846"/>
      </dsp:txXfrm>
    </dsp:sp>
    <dsp:sp modelId="{8A31ADF4-2282-DB43-9DE7-A868D8D7D08B}">
      <dsp:nvSpPr>
        <dsp:cNvPr id="0" name=""/>
        <dsp:cNvSpPr/>
      </dsp:nvSpPr>
      <dsp:spPr>
        <a:xfrm>
          <a:off x="1245035" y="1356822"/>
          <a:ext cx="2361080" cy="2361440"/>
        </a:xfrm>
        <a:prstGeom prst="leftCircularArrow">
          <a:avLst>
            <a:gd name="adj1" fmla="val 10980"/>
            <a:gd name="adj2" fmla="val 1142322"/>
            <a:gd name="adj3" fmla="val 6300000"/>
            <a:gd name="adj4" fmla="val 18900000"/>
            <a:gd name="adj5" fmla="val 12500"/>
          </a:avLst>
        </a:prstGeom>
        <a:solidFill>
          <a:srgbClr val="497DBD"/>
        </a:solidFill>
        <a:ln>
          <a:noFill/>
        </a:ln>
        <a:effectLst/>
      </dsp:spPr>
      <dsp:style>
        <a:lnRef idx="0">
          <a:scrgbClr r="0" g="0" b="0"/>
        </a:lnRef>
        <a:fillRef idx="3">
          <a:scrgbClr r="0" g="0" b="0"/>
        </a:fillRef>
        <a:effectRef idx="2">
          <a:scrgbClr r="0" g="0" b="0"/>
        </a:effectRef>
        <a:fontRef idx="minor">
          <a:schemeClr val="lt1"/>
        </a:fontRef>
      </dsp:style>
    </dsp:sp>
    <dsp:sp modelId="{00294A61-DD92-5D4B-AE70-1F35663DC020}">
      <dsp:nvSpPr>
        <dsp:cNvPr id="0" name=""/>
        <dsp:cNvSpPr/>
      </dsp:nvSpPr>
      <dsp:spPr>
        <a:xfrm>
          <a:off x="1769571" y="2217222"/>
          <a:ext cx="1312007" cy="6558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a:solidFill>
                <a:srgbClr val="497DBD"/>
              </a:solidFill>
            </a:rPr>
            <a:t>Share</a:t>
          </a:r>
        </a:p>
      </dsp:txBody>
      <dsp:txXfrm>
        <a:off x="1769571" y="2217222"/>
        <a:ext cx="1312007" cy="655846"/>
      </dsp:txXfrm>
    </dsp:sp>
    <dsp:sp modelId="{50BB5599-A5B2-2547-958F-81048B3B64FC}">
      <dsp:nvSpPr>
        <dsp:cNvPr id="0" name=""/>
        <dsp:cNvSpPr/>
      </dsp:nvSpPr>
      <dsp:spPr>
        <a:xfrm>
          <a:off x="2068863" y="2876012"/>
          <a:ext cx="2028534" cy="2029347"/>
        </a:xfrm>
        <a:prstGeom prst="blockArc">
          <a:avLst>
            <a:gd name="adj1" fmla="val 13500000"/>
            <a:gd name="adj2" fmla="val 10800000"/>
            <a:gd name="adj3" fmla="val 12740"/>
          </a:avLst>
        </a:prstGeom>
        <a:solidFill>
          <a:srgbClr val="497DBD"/>
        </a:solidFill>
        <a:ln>
          <a:noFill/>
        </a:ln>
        <a:effectLst/>
      </dsp:spPr>
      <dsp:style>
        <a:lnRef idx="0">
          <a:scrgbClr r="0" g="0" b="0"/>
        </a:lnRef>
        <a:fillRef idx="3">
          <a:scrgbClr r="0" g="0" b="0"/>
        </a:fillRef>
        <a:effectRef idx="2">
          <a:scrgbClr r="0" g="0" b="0"/>
        </a:effectRef>
        <a:fontRef idx="minor">
          <a:schemeClr val="lt1"/>
        </a:fontRef>
      </dsp:style>
    </dsp:sp>
    <dsp:sp modelId="{2C1B4A9C-4A0E-6A4E-B130-39F1AE9D2B5C}">
      <dsp:nvSpPr>
        <dsp:cNvPr id="0" name=""/>
        <dsp:cNvSpPr/>
      </dsp:nvSpPr>
      <dsp:spPr>
        <a:xfrm>
          <a:off x="2425797" y="3583856"/>
          <a:ext cx="1312007" cy="6558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a:solidFill>
                <a:srgbClr val="497DBD"/>
              </a:solidFill>
            </a:rPr>
            <a:t>Update</a:t>
          </a:r>
        </a:p>
      </dsp:txBody>
      <dsp:txXfrm>
        <a:off x="2425797" y="3583856"/>
        <a:ext cx="1312007" cy="6558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543978-9225-F54E-9D58-B83107F4654F}">
      <dsp:nvSpPr>
        <dsp:cNvPr id="0" name=""/>
        <dsp:cNvSpPr/>
      </dsp:nvSpPr>
      <dsp:spPr>
        <a:xfrm>
          <a:off x="-5561811" y="-851490"/>
          <a:ext cx="6622108" cy="6622108"/>
        </a:xfrm>
        <a:prstGeom prst="blockArc">
          <a:avLst>
            <a:gd name="adj1" fmla="val 18900000"/>
            <a:gd name="adj2" fmla="val 2700000"/>
            <a:gd name="adj3" fmla="val 326"/>
          </a:avLst>
        </a:pr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BF7C797-ADD0-6E48-8A70-00B0979F59C3}">
      <dsp:nvSpPr>
        <dsp:cNvPr id="0" name=""/>
        <dsp:cNvSpPr/>
      </dsp:nvSpPr>
      <dsp:spPr>
        <a:xfrm>
          <a:off x="395181" y="259041"/>
          <a:ext cx="7318762" cy="51788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1107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Ambulance service - Live notification &amp; updates </a:t>
          </a:r>
        </a:p>
      </dsp:txBody>
      <dsp:txXfrm>
        <a:off x="395181" y="259041"/>
        <a:ext cx="7318762" cy="517885"/>
      </dsp:txXfrm>
    </dsp:sp>
    <dsp:sp modelId="{EC4FAA4D-5796-5349-8206-9ED63F1BB103}">
      <dsp:nvSpPr>
        <dsp:cNvPr id="0" name=""/>
        <dsp:cNvSpPr/>
      </dsp:nvSpPr>
      <dsp:spPr>
        <a:xfrm>
          <a:off x="71502" y="194305"/>
          <a:ext cx="647357" cy="647357"/>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80F6B26-3589-1A4A-A4B5-DE5374FD5138}">
      <dsp:nvSpPr>
        <dsp:cNvPr id="0" name=""/>
        <dsp:cNvSpPr/>
      </dsp:nvSpPr>
      <dsp:spPr>
        <a:xfrm>
          <a:off x="821177" y="1035771"/>
          <a:ext cx="6892765" cy="51788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11072" tIns="45720" rIns="45720" bIns="4572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US" sz="1800" kern="1200" dirty="0"/>
            <a:t>IUC - Live alert &amp; access in standard workflow </a:t>
          </a:r>
        </a:p>
      </dsp:txBody>
      <dsp:txXfrm>
        <a:off x="821177" y="1035771"/>
        <a:ext cx="6892765" cy="517885"/>
      </dsp:txXfrm>
    </dsp:sp>
    <dsp:sp modelId="{E4F7C36D-BE7F-E447-8B35-F9B92A437FDC}">
      <dsp:nvSpPr>
        <dsp:cNvPr id="0" name=""/>
        <dsp:cNvSpPr/>
      </dsp:nvSpPr>
      <dsp:spPr>
        <a:xfrm>
          <a:off x="497499" y="971035"/>
          <a:ext cx="647357" cy="647357"/>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63E91EF5-05D5-AB4A-BEE2-FC8CCB2DCED7}">
      <dsp:nvSpPr>
        <dsp:cNvPr id="0" name=""/>
        <dsp:cNvSpPr/>
      </dsp:nvSpPr>
      <dsp:spPr>
        <a:xfrm>
          <a:off x="1015975" y="1812501"/>
          <a:ext cx="6697968" cy="51788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1107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err="1"/>
            <a:t>Acutes</a:t>
          </a:r>
          <a:r>
            <a:rPr lang="en-US" sz="1800" kern="1200" dirty="0"/>
            <a:t> - Live notification, contextual access, data exchange</a:t>
          </a:r>
        </a:p>
      </dsp:txBody>
      <dsp:txXfrm>
        <a:off x="1015975" y="1812501"/>
        <a:ext cx="6697968" cy="517885"/>
      </dsp:txXfrm>
    </dsp:sp>
    <dsp:sp modelId="{CD1BFB14-DEF5-5C43-8667-E3CEAE8454DC}">
      <dsp:nvSpPr>
        <dsp:cNvPr id="0" name=""/>
        <dsp:cNvSpPr/>
      </dsp:nvSpPr>
      <dsp:spPr>
        <a:xfrm>
          <a:off x="692296" y="1747766"/>
          <a:ext cx="647357" cy="647357"/>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7CB6159-0B42-7042-9283-3AC31C86D923}">
      <dsp:nvSpPr>
        <dsp:cNvPr id="0" name=""/>
        <dsp:cNvSpPr/>
      </dsp:nvSpPr>
      <dsp:spPr>
        <a:xfrm>
          <a:off x="1015975" y="2588740"/>
          <a:ext cx="6697968" cy="51788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1107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Community </a:t>
          </a:r>
          <a:r>
            <a:rPr lang="mr-IN" sz="1800" kern="1200" dirty="0"/>
            <a:t>–</a:t>
          </a:r>
          <a:r>
            <a:rPr lang="en-US" sz="1800" kern="1200" dirty="0"/>
            <a:t> Access, update or create, EMIS sharing </a:t>
          </a:r>
        </a:p>
      </dsp:txBody>
      <dsp:txXfrm>
        <a:off x="1015975" y="2588740"/>
        <a:ext cx="6697968" cy="517885"/>
      </dsp:txXfrm>
    </dsp:sp>
    <dsp:sp modelId="{9D851B83-55C4-7C45-BB40-32809C51032E}">
      <dsp:nvSpPr>
        <dsp:cNvPr id="0" name=""/>
        <dsp:cNvSpPr/>
      </dsp:nvSpPr>
      <dsp:spPr>
        <a:xfrm>
          <a:off x="692296" y="2524004"/>
          <a:ext cx="647357" cy="647357"/>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CF3C58F-BC96-0A46-BFA4-024C2851AD7D}">
      <dsp:nvSpPr>
        <dsp:cNvPr id="0" name=""/>
        <dsp:cNvSpPr/>
      </dsp:nvSpPr>
      <dsp:spPr>
        <a:xfrm>
          <a:off x="821177" y="3365470"/>
          <a:ext cx="6892765" cy="51788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1107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Hospice - live access, update or create </a:t>
          </a:r>
        </a:p>
      </dsp:txBody>
      <dsp:txXfrm>
        <a:off x="821177" y="3365470"/>
        <a:ext cx="6892765" cy="517885"/>
      </dsp:txXfrm>
    </dsp:sp>
    <dsp:sp modelId="{BE6DB532-2763-0E42-86A2-2574333636EC}">
      <dsp:nvSpPr>
        <dsp:cNvPr id="0" name=""/>
        <dsp:cNvSpPr/>
      </dsp:nvSpPr>
      <dsp:spPr>
        <a:xfrm>
          <a:off x="497499" y="3300734"/>
          <a:ext cx="647357" cy="647357"/>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78E1C6A-C554-0245-A327-7DA61A2138F2}">
      <dsp:nvSpPr>
        <dsp:cNvPr id="0" name=""/>
        <dsp:cNvSpPr/>
      </dsp:nvSpPr>
      <dsp:spPr>
        <a:xfrm>
          <a:off x="395181" y="4142200"/>
          <a:ext cx="7318762" cy="51788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1107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GP </a:t>
          </a:r>
          <a:r>
            <a:rPr lang="mr-IN" sz="1800" kern="1200" dirty="0"/>
            <a:t>–</a:t>
          </a:r>
          <a:r>
            <a:rPr lang="en-US" sz="1800" kern="1200" dirty="0"/>
            <a:t> Awareness, available as part of GP record </a:t>
          </a:r>
        </a:p>
      </dsp:txBody>
      <dsp:txXfrm>
        <a:off x="395181" y="4142200"/>
        <a:ext cx="7318762" cy="517885"/>
      </dsp:txXfrm>
    </dsp:sp>
    <dsp:sp modelId="{1A486FC9-C3D9-D148-8692-FE03F4F6CA01}">
      <dsp:nvSpPr>
        <dsp:cNvPr id="0" name=""/>
        <dsp:cNvSpPr/>
      </dsp:nvSpPr>
      <dsp:spPr>
        <a:xfrm>
          <a:off x="71502" y="4077465"/>
          <a:ext cx="647357" cy="647357"/>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BB6EAF-ED1C-C645-BA1E-A226692316FD}" type="datetimeFigureOut">
              <a:rPr lang="en-US" smtClean="0"/>
              <a:t>4/16/19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B446FC-42C9-6F4E-8681-9D41CC5B47B0}" type="slidenum">
              <a:rPr lang="en-US" smtClean="0"/>
              <a:t>‹#›</a:t>
            </a:fld>
            <a:endParaRPr lang="en-US"/>
          </a:p>
        </p:txBody>
      </p:sp>
    </p:spTree>
    <p:extLst>
      <p:ext uri="{BB962C8B-B14F-4D97-AF65-F5344CB8AC3E}">
        <p14:creationId xmlns:p14="http://schemas.microsoft.com/office/powerpoint/2010/main" val="1145550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108C17F5-9BB6-C24F-8DBC-D68ED9961BD8}" type="slidenum">
              <a:rPr lang="en-US" smtClean="0"/>
              <a:pPr>
                <a:defRPr/>
              </a:pPr>
              <a:t>3</a:t>
            </a:fld>
            <a:endParaRPr lang="en-US"/>
          </a:p>
        </p:txBody>
      </p:sp>
    </p:spTree>
    <p:extLst>
      <p:ext uri="{BB962C8B-B14F-4D97-AF65-F5344CB8AC3E}">
        <p14:creationId xmlns:p14="http://schemas.microsoft.com/office/powerpoint/2010/main" val="3147832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82109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3F87535-87FC-A747-B8DF-3769E7617B3C}" type="datetimeFigureOut">
              <a:rPr lang="en-US" smtClean="0"/>
              <a:t>4/16/19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B140E0-A608-4245-8941-E12CE3EACC84}" type="slidenum">
              <a:rPr lang="en-US" smtClean="0"/>
              <a:t>‹#›</a:t>
            </a:fld>
            <a:endParaRPr lang="en-US"/>
          </a:p>
        </p:txBody>
      </p:sp>
    </p:spTree>
    <p:extLst>
      <p:ext uri="{BB962C8B-B14F-4D97-AF65-F5344CB8AC3E}">
        <p14:creationId xmlns:p14="http://schemas.microsoft.com/office/powerpoint/2010/main" val="1484609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F87535-87FC-A747-B8DF-3769E7617B3C}" type="datetimeFigureOut">
              <a:rPr lang="en-US" smtClean="0"/>
              <a:t>4/16/19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B140E0-A608-4245-8941-E12CE3EACC84}" type="slidenum">
              <a:rPr lang="en-US" smtClean="0"/>
              <a:t>‹#›</a:t>
            </a:fld>
            <a:endParaRPr lang="en-US"/>
          </a:p>
        </p:txBody>
      </p:sp>
    </p:spTree>
    <p:extLst>
      <p:ext uri="{BB962C8B-B14F-4D97-AF65-F5344CB8AC3E}">
        <p14:creationId xmlns:p14="http://schemas.microsoft.com/office/powerpoint/2010/main" val="18192034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F87535-87FC-A747-B8DF-3769E7617B3C}" type="datetimeFigureOut">
              <a:rPr lang="en-US" smtClean="0"/>
              <a:t>4/16/19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B140E0-A608-4245-8941-E12CE3EACC84}" type="slidenum">
              <a:rPr lang="en-US" smtClean="0"/>
              <a:t>‹#›</a:t>
            </a:fld>
            <a:endParaRPr lang="en-US"/>
          </a:p>
        </p:txBody>
      </p:sp>
    </p:spTree>
    <p:extLst>
      <p:ext uri="{BB962C8B-B14F-4D97-AF65-F5344CB8AC3E}">
        <p14:creationId xmlns:p14="http://schemas.microsoft.com/office/powerpoint/2010/main" val="16270127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solidFill>
                  <a:srgbClr val="000000"/>
                </a:solidFill>
              </a:defRPr>
            </a:pPr>
            <a:r>
              <a:rPr sz="5300">
                <a:solidFill>
                  <a:srgbClr val="FFFFFF"/>
                </a:solidFill>
              </a:rPr>
              <a:t>Title Text</a:t>
            </a:r>
          </a:p>
        </p:txBody>
      </p:sp>
    </p:spTree>
    <p:extLst>
      <p:ext uri="{BB962C8B-B14F-4D97-AF65-F5344CB8AC3E}">
        <p14:creationId xmlns:p14="http://schemas.microsoft.com/office/powerpoint/2010/main" val="274868280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F87535-87FC-A747-B8DF-3769E7617B3C}" type="datetimeFigureOut">
              <a:rPr lang="en-US" smtClean="0"/>
              <a:t>4/16/19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B140E0-A608-4245-8941-E12CE3EACC84}" type="slidenum">
              <a:rPr lang="en-US" smtClean="0"/>
              <a:t>‹#›</a:t>
            </a:fld>
            <a:endParaRPr lang="en-US"/>
          </a:p>
        </p:txBody>
      </p:sp>
    </p:spTree>
    <p:extLst>
      <p:ext uri="{BB962C8B-B14F-4D97-AF65-F5344CB8AC3E}">
        <p14:creationId xmlns:p14="http://schemas.microsoft.com/office/powerpoint/2010/main" val="216834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F87535-87FC-A747-B8DF-3769E7617B3C}" type="datetimeFigureOut">
              <a:rPr lang="en-US" smtClean="0"/>
              <a:t>4/16/19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B140E0-A608-4245-8941-E12CE3EACC84}" type="slidenum">
              <a:rPr lang="en-US" smtClean="0"/>
              <a:t>‹#›</a:t>
            </a:fld>
            <a:endParaRPr lang="en-US"/>
          </a:p>
        </p:txBody>
      </p:sp>
    </p:spTree>
    <p:extLst>
      <p:ext uri="{BB962C8B-B14F-4D97-AF65-F5344CB8AC3E}">
        <p14:creationId xmlns:p14="http://schemas.microsoft.com/office/powerpoint/2010/main" val="51810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3F87535-87FC-A747-B8DF-3769E7617B3C}" type="datetimeFigureOut">
              <a:rPr lang="en-US" smtClean="0"/>
              <a:t>4/16/19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B140E0-A608-4245-8941-E12CE3EACC84}" type="slidenum">
              <a:rPr lang="en-US" smtClean="0"/>
              <a:t>‹#›</a:t>
            </a:fld>
            <a:endParaRPr lang="en-US"/>
          </a:p>
        </p:txBody>
      </p:sp>
    </p:spTree>
    <p:extLst>
      <p:ext uri="{BB962C8B-B14F-4D97-AF65-F5344CB8AC3E}">
        <p14:creationId xmlns:p14="http://schemas.microsoft.com/office/powerpoint/2010/main" val="1041322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3F87535-87FC-A747-B8DF-3769E7617B3C}" type="datetimeFigureOut">
              <a:rPr lang="en-US" smtClean="0"/>
              <a:t>4/16/19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B140E0-A608-4245-8941-E12CE3EACC84}" type="slidenum">
              <a:rPr lang="en-US" smtClean="0"/>
              <a:t>‹#›</a:t>
            </a:fld>
            <a:endParaRPr lang="en-US"/>
          </a:p>
        </p:txBody>
      </p:sp>
    </p:spTree>
    <p:extLst>
      <p:ext uri="{BB962C8B-B14F-4D97-AF65-F5344CB8AC3E}">
        <p14:creationId xmlns:p14="http://schemas.microsoft.com/office/powerpoint/2010/main" val="1661371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3F87535-87FC-A747-B8DF-3769E7617B3C}" type="datetimeFigureOut">
              <a:rPr lang="en-US" smtClean="0"/>
              <a:t>4/16/19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B140E0-A608-4245-8941-E12CE3EACC84}" type="slidenum">
              <a:rPr lang="en-US" smtClean="0"/>
              <a:t>‹#›</a:t>
            </a:fld>
            <a:endParaRPr lang="en-US"/>
          </a:p>
        </p:txBody>
      </p:sp>
    </p:spTree>
    <p:extLst>
      <p:ext uri="{BB962C8B-B14F-4D97-AF65-F5344CB8AC3E}">
        <p14:creationId xmlns:p14="http://schemas.microsoft.com/office/powerpoint/2010/main" val="1080203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F87535-87FC-A747-B8DF-3769E7617B3C}" type="datetimeFigureOut">
              <a:rPr lang="en-US" smtClean="0"/>
              <a:t>4/16/19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B140E0-A608-4245-8941-E12CE3EACC84}" type="slidenum">
              <a:rPr lang="en-US" smtClean="0"/>
              <a:t>‹#›</a:t>
            </a:fld>
            <a:endParaRPr lang="en-US"/>
          </a:p>
        </p:txBody>
      </p:sp>
    </p:spTree>
    <p:extLst>
      <p:ext uri="{BB962C8B-B14F-4D97-AF65-F5344CB8AC3E}">
        <p14:creationId xmlns:p14="http://schemas.microsoft.com/office/powerpoint/2010/main" val="154867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F87535-87FC-A747-B8DF-3769E7617B3C}" type="datetimeFigureOut">
              <a:rPr lang="en-US" smtClean="0"/>
              <a:t>4/16/19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B140E0-A608-4245-8941-E12CE3EACC84}" type="slidenum">
              <a:rPr lang="en-US" smtClean="0"/>
              <a:t>‹#›</a:t>
            </a:fld>
            <a:endParaRPr lang="en-US"/>
          </a:p>
        </p:txBody>
      </p:sp>
    </p:spTree>
    <p:extLst>
      <p:ext uri="{BB962C8B-B14F-4D97-AF65-F5344CB8AC3E}">
        <p14:creationId xmlns:p14="http://schemas.microsoft.com/office/powerpoint/2010/main" val="111976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F87535-87FC-A747-B8DF-3769E7617B3C}" type="datetimeFigureOut">
              <a:rPr lang="en-US" smtClean="0"/>
              <a:t>4/16/19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B140E0-A608-4245-8941-E12CE3EACC84}" type="slidenum">
              <a:rPr lang="en-US" smtClean="0"/>
              <a:t>‹#›</a:t>
            </a:fld>
            <a:endParaRPr lang="en-US"/>
          </a:p>
        </p:txBody>
      </p:sp>
    </p:spTree>
    <p:extLst>
      <p:ext uri="{BB962C8B-B14F-4D97-AF65-F5344CB8AC3E}">
        <p14:creationId xmlns:p14="http://schemas.microsoft.com/office/powerpoint/2010/main" val="792301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F87535-87FC-A747-B8DF-3769E7617B3C}" type="datetimeFigureOut">
              <a:rPr lang="en-US" smtClean="0"/>
              <a:t>4/16/19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de-DE" dirty="0"/>
              <a:t>© Black </a:t>
            </a:r>
            <a:r>
              <a:rPr lang="de-DE" dirty="0" err="1"/>
              <a:t>Pear</a:t>
            </a:r>
            <a:r>
              <a:rPr lang="de-DE" dirty="0"/>
              <a:t> Software 2018 </a:t>
            </a:r>
            <a:endParaRPr lang="en-US" dirty="0"/>
          </a:p>
        </p:txBody>
      </p:sp>
    </p:spTree>
    <p:extLst>
      <p:ext uri="{BB962C8B-B14F-4D97-AF65-F5344CB8AC3E}">
        <p14:creationId xmlns:p14="http://schemas.microsoft.com/office/powerpoint/2010/main" val="2077197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7.tiff"/><Relationship Id="rId3" Type="http://schemas.openxmlformats.org/officeDocument/2006/relationships/image" Target="../media/image32.tiff"/><Relationship Id="rId7" Type="http://schemas.openxmlformats.org/officeDocument/2006/relationships/image" Target="../media/image36.tiff"/><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image" Target="../media/image35.tiff"/><Relationship Id="rId5" Type="http://schemas.openxmlformats.org/officeDocument/2006/relationships/image" Target="../media/image34.tiff"/><Relationship Id="rId10" Type="http://schemas.openxmlformats.org/officeDocument/2006/relationships/image" Target="../media/image39.tiff"/><Relationship Id="rId4" Type="http://schemas.openxmlformats.org/officeDocument/2006/relationships/image" Target="../media/image33.tiff"/><Relationship Id="rId9" Type="http://schemas.openxmlformats.org/officeDocument/2006/relationships/image" Target="../media/image38.tiff"/></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tif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jpe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tiff"/><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gif"/><Relationship Id="rId14" Type="http://schemas.openxmlformats.org/officeDocument/2006/relationships/image" Target="../media/image14.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7.jpeg"/><Relationship Id="rId7" Type="http://schemas.openxmlformats.org/officeDocument/2006/relationships/image" Target="../media/image18.emf"/><Relationship Id="rId12" Type="http://schemas.openxmlformats.org/officeDocument/2006/relationships/image" Target="../media/image23.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22.png"/><Relationship Id="rId5" Type="http://schemas.openxmlformats.org/officeDocument/2006/relationships/image" Target="../media/image17.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5.png"/><Relationship Id="rId9" Type="http://schemas.openxmlformats.org/officeDocument/2006/relationships/image" Target="../media/image20.png"/><Relationship Id="rId14" Type="http://schemas.openxmlformats.org/officeDocument/2006/relationships/image" Target="../media/image25.jp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5.jpg"/><Relationship Id="rId18" Type="http://schemas.openxmlformats.org/officeDocument/2006/relationships/hyperlink" Target="file:///Users/seanomahoney/Documents/BPS/BPS%20Prodcuts/BPS%20Adastra%20Integration%20-%20EMIS%20EPaCCS.mp4" TargetMode="External"/><Relationship Id="rId3" Type="http://schemas.openxmlformats.org/officeDocument/2006/relationships/image" Target="../media/image26.png"/><Relationship Id="rId21" Type="http://schemas.openxmlformats.org/officeDocument/2006/relationships/hyperlink" Target="file:////Users/seanomahoney/Downloads/Sider%20Record.mp4" TargetMode="External"/><Relationship Id="rId7" Type="http://schemas.openxmlformats.org/officeDocument/2006/relationships/image" Target="../media/image19.png"/><Relationship Id="rId12" Type="http://schemas.openxmlformats.org/officeDocument/2006/relationships/image" Target="../media/image9.gif"/><Relationship Id="rId17" Type="http://schemas.openxmlformats.org/officeDocument/2006/relationships/hyperlink" Target="file:////Users/seanomahoney/Documents/BPS/BPS%20Prodcuts/eSP/Black%20Pear%201.0.mp4" TargetMode="External"/><Relationship Id="rId2" Type="http://schemas.openxmlformats.org/officeDocument/2006/relationships/notesSlide" Target="../notesSlides/notesSlide2.xml"/><Relationship Id="rId16" Type="http://schemas.openxmlformats.org/officeDocument/2006/relationships/image" Target="../media/image12.png"/><Relationship Id="rId20" Type="http://schemas.openxmlformats.org/officeDocument/2006/relationships/image" Target="../media/image18.emf"/><Relationship Id="rId1" Type="http://schemas.openxmlformats.org/officeDocument/2006/relationships/slideLayout" Target="../slideLayouts/slideLayout12.xml"/><Relationship Id="rId6" Type="http://schemas.openxmlformats.org/officeDocument/2006/relationships/image" Target="../media/image22.png"/><Relationship Id="rId11" Type="http://schemas.openxmlformats.org/officeDocument/2006/relationships/image" Target="../media/image8.png"/><Relationship Id="rId5" Type="http://schemas.openxmlformats.org/officeDocument/2006/relationships/image" Target="../media/image16.png"/><Relationship Id="rId15" Type="http://schemas.openxmlformats.org/officeDocument/2006/relationships/image" Target="../media/image5.png"/><Relationship Id="rId10" Type="http://schemas.openxmlformats.org/officeDocument/2006/relationships/image" Target="../media/image23.png"/><Relationship Id="rId19" Type="http://schemas.openxmlformats.org/officeDocument/2006/relationships/image" Target="../media/image17.png"/><Relationship Id="rId4" Type="http://schemas.openxmlformats.org/officeDocument/2006/relationships/image" Target="../media/image7.jpeg"/><Relationship Id="rId9" Type="http://schemas.openxmlformats.org/officeDocument/2006/relationships/image" Target="../media/image24.png"/><Relationship Id="rId14" Type="http://schemas.openxmlformats.org/officeDocument/2006/relationships/image" Target="../media/image27.jpg"/><Relationship Id="rId22" Type="http://schemas.openxmlformats.org/officeDocument/2006/relationships/hyperlink" Target="file:////Users/seanomahoney/Downloads/BPS_WMAS%20Notifcations.pptx"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94F9AA-3B16-604C-948C-101E0E554BC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424585" y="0"/>
            <a:ext cx="2767415" cy="6858000"/>
          </a:xfrm>
          <a:prstGeom prst="rect">
            <a:avLst/>
          </a:prstGeom>
        </p:spPr>
      </p:pic>
      <p:sp>
        <p:nvSpPr>
          <p:cNvPr id="6" name="TextBox 5"/>
          <p:cNvSpPr txBox="1"/>
          <p:nvPr/>
        </p:nvSpPr>
        <p:spPr>
          <a:xfrm>
            <a:off x="866274" y="2475068"/>
            <a:ext cx="9054622" cy="1200329"/>
          </a:xfrm>
          <a:prstGeom prst="rect">
            <a:avLst/>
          </a:prstGeom>
          <a:noFill/>
        </p:spPr>
        <p:txBody>
          <a:bodyPr wrap="square" rtlCol="0">
            <a:spAutoFit/>
          </a:bodyPr>
          <a:lstStyle/>
          <a:p>
            <a:r>
              <a:rPr lang="en-US" sz="7200" b="1" dirty="0">
                <a:effectLst>
                  <a:outerShdw blurRad="50800" dist="38100" dir="5400000" algn="t" rotWithShape="0">
                    <a:prstClr val="black">
                      <a:alpha val="40000"/>
                    </a:prstClr>
                  </a:outerShdw>
                </a:effectLst>
                <a:latin typeface="Avenir Medium" panose="02000503020000020003" pitchFamily="2" charset="0"/>
              </a:rPr>
              <a:t>Black Pear Software</a:t>
            </a:r>
          </a:p>
        </p:txBody>
      </p:sp>
      <p:sp>
        <p:nvSpPr>
          <p:cNvPr id="7" name="TextBox 6"/>
          <p:cNvSpPr txBox="1"/>
          <p:nvPr/>
        </p:nvSpPr>
        <p:spPr>
          <a:xfrm>
            <a:off x="919283" y="3485472"/>
            <a:ext cx="8505302" cy="523220"/>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sz="2800" b="1" spc="150" dirty="0">
                <a:latin typeface="Avenir Black" panose="02000503020000020003" pitchFamily="2" charset="0"/>
              </a:rPr>
              <a:t>Transforming Connected Care</a:t>
            </a:r>
          </a:p>
        </p:txBody>
      </p:sp>
      <p:sp>
        <p:nvSpPr>
          <p:cNvPr id="2" name="TextBox 1"/>
          <p:cNvSpPr txBox="1"/>
          <p:nvPr/>
        </p:nvSpPr>
        <p:spPr>
          <a:xfrm>
            <a:off x="12325739" y="-121298"/>
            <a:ext cx="184731" cy="369332"/>
          </a:xfrm>
          <a:prstGeom prst="rect">
            <a:avLst/>
          </a:prstGeom>
          <a:noFill/>
        </p:spPr>
        <p:txBody>
          <a:bodyPr wrap="none" rtlCol="0">
            <a:spAutoFit/>
          </a:bodyPr>
          <a:lstStyle/>
          <a:p>
            <a:endParaRPr lang="en-US" dirty="0"/>
          </a:p>
        </p:txBody>
      </p:sp>
      <p:sp>
        <p:nvSpPr>
          <p:cNvPr id="8" name="Slide Number Placeholder 5"/>
          <p:cNvSpPr>
            <a:spLocks noGrp="1"/>
          </p:cNvSpPr>
          <p:nvPr>
            <p:ph type="sldNum" sz="quarter" idx="4294967295"/>
          </p:nvPr>
        </p:nvSpPr>
        <p:spPr>
          <a:xfrm>
            <a:off x="9340644" y="649287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de-DE" dirty="0"/>
              <a:t>© Black </a:t>
            </a:r>
            <a:r>
              <a:rPr lang="de-DE" dirty="0" err="1"/>
              <a:t>Pear</a:t>
            </a:r>
            <a:r>
              <a:rPr lang="de-DE" dirty="0"/>
              <a:t> Software 2018 </a:t>
            </a:r>
            <a:endParaRPr lang="en-US" dirty="0"/>
          </a:p>
        </p:txBody>
      </p:sp>
      <p:sp>
        <p:nvSpPr>
          <p:cNvPr id="9" name="TextBox 8">
            <a:extLst>
              <a:ext uri="{FF2B5EF4-FFF2-40B4-BE49-F238E27FC236}">
                <a16:creationId xmlns:a16="http://schemas.microsoft.com/office/drawing/2014/main" id="{AF545294-6745-CB48-A8C6-F74C7B9DAAFE}"/>
              </a:ext>
            </a:extLst>
          </p:cNvPr>
          <p:cNvSpPr txBox="1"/>
          <p:nvPr/>
        </p:nvSpPr>
        <p:spPr>
          <a:xfrm>
            <a:off x="145244" y="4660641"/>
            <a:ext cx="6044658" cy="2103140"/>
          </a:xfrm>
          <a:prstGeom prst="rect">
            <a:avLst/>
          </a:prstGeom>
          <a:solidFill>
            <a:schemeClr val="bg1"/>
          </a:solid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584200" rtl="0" fontAlgn="auto" latinLnBrk="1" hangingPunct="0">
              <a:lnSpc>
                <a:spcPct val="100000"/>
              </a:lnSpc>
              <a:spcBef>
                <a:spcPts val="0"/>
              </a:spcBef>
              <a:spcAft>
                <a:spcPts val="0"/>
              </a:spcAft>
              <a:buClrTx/>
              <a:buSzTx/>
              <a:tabLst/>
            </a:pPr>
            <a:r>
              <a:rPr lang="en-US" sz="1800" b="1" dirty="0">
                <a:solidFill>
                  <a:schemeClr val="tx1"/>
                </a:solidFill>
                <a:latin typeface="Calibri"/>
                <a:cs typeface="Calibri"/>
              </a:rPr>
              <a:t>COMPANY SUMMARY</a:t>
            </a:r>
          </a:p>
          <a:p>
            <a:pPr marL="285750" marR="0" indent="-285750" algn="l" defTabSz="584200" rtl="0" fontAlgn="auto" latinLnBrk="1" hangingPunct="0">
              <a:lnSpc>
                <a:spcPct val="100000"/>
              </a:lnSpc>
              <a:spcBef>
                <a:spcPts val="0"/>
              </a:spcBef>
              <a:spcAft>
                <a:spcPts val="0"/>
              </a:spcAft>
              <a:buClrTx/>
              <a:buSzTx/>
              <a:buFont typeface="Wingdings" charset="2"/>
              <a:buChar char="q"/>
              <a:tabLst/>
            </a:pPr>
            <a:r>
              <a:rPr lang="en-US" sz="1400" dirty="0">
                <a:solidFill>
                  <a:schemeClr val="tx1"/>
                </a:solidFill>
                <a:latin typeface="Calibri"/>
                <a:cs typeface="Calibri"/>
              </a:rPr>
              <a:t>Unique 200+ man years successful experience</a:t>
            </a:r>
          </a:p>
          <a:p>
            <a:pPr marL="285750" marR="0" indent="-285750" algn="l" defTabSz="584200" rtl="0" fontAlgn="auto" latinLnBrk="1" hangingPunct="0">
              <a:lnSpc>
                <a:spcPct val="100000"/>
              </a:lnSpc>
              <a:spcBef>
                <a:spcPts val="0"/>
              </a:spcBef>
              <a:spcAft>
                <a:spcPts val="0"/>
              </a:spcAft>
              <a:buClrTx/>
              <a:buSzTx/>
              <a:buFont typeface="Wingdings" charset="2"/>
              <a:buChar char="q"/>
              <a:tabLst/>
            </a:pPr>
            <a:r>
              <a:rPr lang="en-US" sz="1400" dirty="0">
                <a:solidFill>
                  <a:schemeClr val="tx1"/>
                </a:solidFill>
                <a:latin typeface="Calibri"/>
                <a:cs typeface="Calibri"/>
              </a:rPr>
              <a:t>Torex: First Windows GP system &gt;5000 GP practices</a:t>
            </a:r>
          </a:p>
          <a:p>
            <a:pPr marL="285750" marR="0" indent="-285750" algn="l" defTabSz="584200" rtl="0" fontAlgn="auto" latinLnBrk="1" hangingPunct="0">
              <a:lnSpc>
                <a:spcPct val="100000"/>
              </a:lnSpc>
              <a:spcBef>
                <a:spcPts val="0"/>
              </a:spcBef>
              <a:spcAft>
                <a:spcPts val="0"/>
              </a:spcAft>
              <a:buClrTx/>
              <a:buSzTx/>
              <a:buFont typeface="Wingdings" charset="2"/>
              <a:buChar char="q"/>
              <a:tabLst/>
            </a:pPr>
            <a:r>
              <a:rPr lang="en-US" sz="1400" dirty="0">
                <a:solidFill>
                  <a:schemeClr val="tx1"/>
                </a:solidFill>
                <a:latin typeface="Calibri"/>
                <a:cs typeface="Calibri"/>
              </a:rPr>
              <a:t>Apollo: First GP auto data extraction &amp; reports service</a:t>
            </a:r>
          </a:p>
          <a:p>
            <a:pPr marL="285750" marR="0" indent="-285750" algn="l" defTabSz="584200" rtl="0" fontAlgn="auto" latinLnBrk="1" hangingPunct="0">
              <a:lnSpc>
                <a:spcPct val="100000"/>
              </a:lnSpc>
              <a:spcBef>
                <a:spcPts val="0"/>
              </a:spcBef>
              <a:spcAft>
                <a:spcPts val="0"/>
              </a:spcAft>
              <a:buClrTx/>
              <a:buSzTx/>
              <a:buFont typeface="Wingdings" charset="2"/>
              <a:buChar char="q"/>
              <a:tabLst/>
            </a:pPr>
            <a:r>
              <a:rPr lang="en-US" sz="1400" dirty="0">
                <a:latin typeface="Calibri"/>
                <a:cs typeface="Calibri"/>
              </a:rPr>
              <a:t>U</a:t>
            </a:r>
            <a:r>
              <a:rPr lang="en-US" sz="1400" dirty="0">
                <a:solidFill>
                  <a:schemeClr val="tx1"/>
                </a:solidFill>
                <a:latin typeface="Calibri"/>
                <a:cs typeface="Calibri"/>
              </a:rPr>
              <a:t>nique proven integration &amp; Interop capability</a:t>
            </a:r>
          </a:p>
          <a:p>
            <a:pPr marL="285750" marR="0" indent="-285750" algn="l" defTabSz="584200" rtl="0" fontAlgn="auto" latinLnBrk="1" hangingPunct="0">
              <a:lnSpc>
                <a:spcPct val="100000"/>
              </a:lnSpc>
              <a:spcBef>
                <a:spcPts val="0"/>
              </a:spcBef>
              <a:spcAft>
                <a:spcPts val="0"/>
              </a:spcAft>
              <a:buClrTx/>
              <a:buSzTx/>
              <a:buFont typeface="Wingdings" charset="2"/>
              <a:buChar char="q"/>
              <a:tabLst/>
            </a:pPr>
            <a:r>
              <a:rPr lang="en-US" sz="1400" dirty="0">
                <a:solidFill>
                  <a:schemeClr val="tx1"/>
                </a:solidFill>
                <a:latin typeface="Calibri"/>
                <a:cs typeface="Calibri"/>
              </a:rPr>
              <a:t>2000+ GP Practices  &amp; </a:t>
            </a:r>
            <a:r>
              <a:rPr lang="en-US" sz="1400" dirty="0">
                <a:latin typeface="Calibri"/>
                <a:cs typeface="Calibri"/>
              </a:rPr>
              <a:t>8</a:t>
            </a:r>
            <a:r>
              <a:rPr lang="en-US" sz="1400" dirty="0">
                <a:solidFill>
                  <a:schemeClr val="tx1"/>
                </a:solidFill>
                <a:latin typeface="Calibri"/>
                <a:cs typeface="Calibri"/>
              </a:rPr>
              <a:t>+ million patients, growing fast</a:t>
            </a:r>
          </a:p>
          <a:p>
            <a:pPr marL="285750" indent="-285750" algn="l" defTabSz="584200" rtl="0" latinLnBrk="1" hangingPunct="0">
              <a:buFont typeface="Wingdings" charset="2"/>
              <a:buChar char="q"/>
            </a:pPr>
            <a:r>
              <a:rPr lang="en-US" sz="1400" dirty="0">
                <a:solidFill>
                  <a:schemeClr val="tx1"/>
                </a:solidFill>
                <a:latin typeface="Calibri"/>
                <a:cs typeface="Calibri"/>
              </a:rPr>
              <a:t>First users of FHIR, CTO Chair of HL7 UK</a:t>
            </a:r>
          </a:p>
          <a:p>
            <a:pPr marL="285750" indent="-285750" algn="l" defTabSz="584200" rtl="0" latinLnBrk="1" hangingPunct="0">
              <a:buFont typeface="Wingdings" charset="2"/>
              <a:buChar char="q"/>
            </a:pPr>
            <a:r>
              <a:rPr lang="en-US" sz="1400" dirty="0">
                <a:solidFill>
                  <a:schemeClr val="tx1"/>
                </a:solidFill>
                <a:latin typeface="Calibri"/>
                <a:cs typeface="Calibri"/>
              </a:rPr>
              <a:t>Founder member of </a:t>
            </a:r>
            <a:r>
              <a:rPr lang="en-US" sz="1400" dirty="0" err="1">
                <a:solidFill>
                  <a:schemeClr val="tx1"/>
                </a:solidFill>
                <a:latin typeface="Calibri"/>
                <a:cs typeface="Calibri"/>
              </a:rPr>
              <a:t>INTEROpen</a:t>
            </a:r>
            <a:endParaRPr lang="en-US" sz="1400" dirty="0">
              <a:solidFill>
                <a:schemeClr val="tx1"/>
              </a:solidFill>
              <a:latin typeface="Calibri"/>
              <a:cs typeface="Calibri"/>
            </a:endParaRPr>
          </a:p>
          <a:p>
            <a:pPr marL="285750" marR="0" indent="-285750" algn="l" defTabSz="584200" rtl="0" fontAlgn="auto" latinLnBrk="1" hangingPunct="0">
              <a:lnSpc>
                <a:spcPct val="100000"/>
              </a:lnSpc>
              <a:spcBef>
                <a:spcPts val="0"/>
              </a:spcBef>
              <a:spcAft>
                <a:spcPts val="0"/>
              </a:spcAft>
              <a:buClrTx/>
              <a:buSzTx/>
              <a:buFont typeface="Wingdings" charset="2"/>
              <a:buChar char="q"/>
              <a:tabLst/>
            </a:pPr>
            <a:r>
              <a:rPr lang="en-US" sz="1400" dirty="0">
                <a:solidFill>
                  <a:schemeClr val="tx1"/>
                </a:solidFill>
                <a:latin typeface="Calibri"/>
                <a:cs typeface="Calibri"/>
              </a:rPr>
              <a:t>Award winning regional scale integration driving transformation</a:t>
            </a:r>
          </a:p>
        </p:txBody>
      </p:sp>
    </p:spTree>
    <p:extLst>
      <p:ext uri="{BB962C8B-B14F-4D97-AF65-F5344CB8AC3E}">
        <p14:creationId xmlns:p14="http://schemas.microsoft.com/office/powerpoint/2010/main" val="150755886"/>
      </p:ext>
    </p:extLst>
  </p:cSld>
  <p:clrMapOvr>
    <a:masterClrMapping/>
  </p:clrMapOvr>
  <mc:AlternateContent xmlns:mc="http://schemas.openxmlformats.org/markup-compatibility/2006" xmlns:p14="http://schemas.microsoft.com/office/powerpoint/2010/main">
    <mc:Choice Requires="p14">
      <p:transition p14:dur="0" advClick="0" advTm="20000"/>
    </mc:Choice>
    <mc:Fallback xmlns="">
      <p:transition advClick="0" advTm="20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54667" y="0"/>
            <a:ext cx="9460674" cy="6858000"/>
          </a:xfrm>
          <a:prstGeom prst="rect">
            <a:avLst/>
          </a:prstGeom>
        </p:spPr>
      </p:pic>
    </p:spTree>
    <p:extLst>
      <p:ext uri="{BB962C8B-B14F-4D97-AF65-F5344CB8AC3E}">
        <p14:creationId xmlns:p14="http://schemas.microsoft.com/office/powerpoint/2010/main" val="3722606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4381" y="220006"/>
            <a:ext cx="11192807" cy="707886"/>
          </a:xfrm>
          <a:prstGeom prst="rect">
            <a:avLst/>
          </a:prstGeom>
          <a:noFill/>
        </p:spPr>
        <p:txBody>
          <a:bodyPr wrap="square" rtlCol="0">
            <a:spAutoFit/>
          </a:bodyPr>
          <a:lstStyle/>
          <a:p>
            <a:r>
              <a:rPr lang="en-US" sz="4000" b="1" dirty="0">
                <a:latin typeface="+mj-lt"/>
              </a:rPr>
              <a:t>Our Integrated Shared Care Principles</a:t>
            </a:r>
          </a:p>
        </p:txBody>
      </p:sp>
      <p:sp>
        <p:nvSpPr>
          <p:cNvPr id="3" name="Rectangle 2"/>
          <p:cNvSpPr/>
          <p:nvPr/>
        </p:nvSpPr>
        <p:spPr>
          <a:xfrm>
            <a:off x="1698172" y="1339977"/>
            <a:ext cx="9281504" cy="5109091"/>
          </a:xfrm>
          <a:prstGeom prst="rect">
            <a:avLst/>
          </a:prstGeom>
        </p:spPr>
        <p:txBody>
          <a:bodyPr wrap="square">
            <a:spAutoFit/>
          </a:bodyPr>
          <a:lstStyle/>
          <a:p>
            <a:pPr>
              <a:spcBef>
                <a:spcPts val="0"/>
              </a:spcBef>
              <a:buSzPct val="100000"/>
              <a:buFont typeface="+mj-ea"/>
              <a:buAutoNum type="circleNumDbPlain"/>
              <a:defRPr/>
            </a:pPr>
            <a:r>
              <a:rPr lang="en-US" dirty="0">
                <a:cs typeface="Calibri"/>
              </a:rPr>
              <a:t>  </a:t>
            </a:r>
            <a:r>
              <a:rPr lang="en-US" sz="2000" b="1" dirty="0">
                <a:cs typeface="Calibri"/>
              </a:rPr>
              <a:t>Service Led </a:t>
            </a:r>
            <a:r>
              <a:rPr lang="en-US" sz="2000" dirty="0">
                <a:cs typeface="Calibri"/>
              </a:rPr>
              <a:t>- driven by solving real world clinical and operational challenges.</a:t>
            </a:r>
          </a:p>
          <a:p>
            <a:pPr>
              <a:spcBef>
                <a:spcPts val="0"/>
              </a:spcBef>
              <a:buSzPct val="100000"/>
              <a:buFont typeface="+mj-ea"/>
              <a:buAutoNum type="circleNumDbPlain"/>
              <a:defRPr/>
            </a:pPr>
            <a:endParaRPr lang="en-US" sz="2000" dirty="0">
              <a:cs typeface="Calibri"/>
            </a:endParaRPr>
          </a:p>
          <a:p>
            <a:pPr>
              <a:spcBef>
                <a:spcPts val="0"/>
              </a:spcBef>
              <a:buSzPct val="100000"/>
              <a:buFont typeface="+mj-ea"/>
              <a:buAutoNum type="circleNumDbPlain"/>
              <a:defRPr/>
            </a:pPr>
            <a:r>
              <a:rPr lang="en-US" sz="2000" dirty="0">
                <a:cs typeface="Calibri"/>
              </a:rPr>
              <a:t>  </a:t>
            </a:r>
            <a:r>
              <a:rPr lang="en-US" sz="2000" b="1" dirty="0">
                <a:cs typeface="Calibri"/>
              </a:rPr>
              <a:t>Information sharing </a:t>
            </a:r>
            <a:r>
              <a:rPr lang="is-IS" sz="2000" dirty="0">
                <a:cs typeface="Calibri"/>
              </a:rPr>
              <a:t>…</a:t>
            </a:r>
            <a:endParaRPr lang="en-US" sz="2000" dirty="0">
              <a:cs typeface="Calibri"/>
            </a:endParaRPr>
          </a:p>
          <a:p>
            <a:pPr lvl="2">
              <a:buSzPct val="100000"/>
              <a:buFont typeface="Courier New"/>
              <a:buChar char="o"/>
              <a:defRPr/>
            </a:pPr>
            <a:r>
              <a:rPr lang="en-US" dirty="0">
                <a:cs typeface="Calibri"/>
              </a:rPr>
              <a:t>  Access what you need when you need it </a:t>
            </a:r>
          </a:p>
          <a:p>
            <a:pPr lvl="2">
              <a:buSzPct val="100000"/>
              <a:buFont typeface="Courier New"/>
              <a:buChar char="o"/>
              <a:defRPr/>
            </a:pPr>
            <a:r>
              <a:rPr lang="en-US" dirty="0">
                <a:cs typeface="Calibri"/>
              </a:rPr>
              <a:t>  Only use what is needed for the role of the person providing care</a:t>
            </a:r>
          </a:p>
          <a:p>
            <a:pPr lvl="2">
              <a:buSzPct val="100000"/>
              <a:buFont typeface="Courier New"/>
              <a:buChar char="o"/>
              <a:defRPr/>
            </a:pPr>
            <a:r>
              <a:rPr lang="en-US" dirty="0">
                <a:cs typeface="Calibri"/>
              </a:rPr>
              <a:t>  View and record what you need, when and where you need to do it</a:t>
            </a:r>
          </a:p>
          <a:p>
            <a:pPr lvl="2">
              <a:buSzPct val="100000"/>
              <a:buFont typeface="Courier New"/>
              <a:buChar char="o"/>
              <a:defRPr/>
            </a:pPr>
            <a:r>
              <a:rPr lang="en-US" dirty="0">
                <a:cs typeface="Calibri"/>
              </a:rPr>
              <a:t>  Share what is clinically relevant or necessary with others </a:t>
            </a:r>
          </a:p>
          <a:p>
            <a:pPr lvl="2">
              <a:buSzPct val="100000"/>
              <a:buFont typeface="Courier New"/>
              <a:buChar char="o"/>
              <a:defRPr/>
            </a:pPr>
            <a:r>
              <a:rPr lang="en-US" dirty="0">
                <a:cs typeface="Calibri"/>
              </a:rPr>
              <a:t>  Smart, real time sharing with multiple source systems</a:t>
            </a:r>
          </a:p>
          <a:p>
            <a:pPr>
              <a:spcBef>
                <a:spcPts val="0"/>
              </a:spcBef>
              <a:buSzPct val="100000"/>
              <a:buFont typeface="Courier New"/>
              <a:buChar char="o"/>
              <a:defRPr/>
            </a:pPr>
            <a:endParaRPr lang="en-US" dirty="0">
              <a:cs typeface="Calibri"/>
            </a:endParaRPr>
          </a:p>
          <a:p>
            <a:pPr marL="342900" indent="-342900">
              <a:spcBef>
                <a:spcPts val="0"/>
              </a:spcBef>
              <a:buSzPct val="100000"/>
              <a:buFont typeface="Wingdings" charset="2"/>
              <a:buAutoNum type="circleNumDbPlain" startAt="3"/>
              <a:defRPr/>
            </a:pPr>
            <a:r>
              <a:rPr lang="en-US" sz="2000" dirty="0">
                <a:cs typeface="Calibri"/>
              </a:rPr>
              <a:t> Built on </a:t>
            </a:r>
            <a:r>
              <a:rPr lang="en-US" sz="2000" b="1" dirty="0">
                <a:cs typeface="Calibri"/>
              </a:rPr>
              <a:t>National Standards </a:t>
            </a:r>
          </a:p>
          <a:p>
            <a:pPr>
              <a:spcBef>
                <a:spcPts val="0"/>
              </a:spcBef>
              <a:buSzPct val="100000"/>
              <a:buFont typeface="+mj-ea"/>
              <a:buAutoNum type="circleNumDbPlain" startAt="3"/>
              <a:defRPr/>
            </a:pPr>
            <a:endParaRPr lang="en-US" sz="2000" dirty="0">
              <a:cs typeface="Calibri"/>
            </a:endParaRPr>
          </a:p>
          <a:p>
            <a:pPr>
              <a:spcBef>
                <a:spcPts val="0"/>
              </a:spcBef>
              <a:buSzPct val="100000"/>
              <a:buFont typeface="+mj-ea"/>
              <a:buAutoNum type="circleNumDbPlain" startAt="3"/>
              <a:defRPr/>
            </a:pPr>
            <a:r>
              <a:rPr lang="en-US" sz="2000" dirty="0">
                <a:cs typeface="Calibri"/>
              </a:rPr>
              <a:t> Guided by </a:t>
            </a:r>
            <a:r>
              <a:rPr lang="en-US" sz="2000" b="1" dirty="0">
                <a:cs typeface="Calibri"/>
              </a:rPr>
              <a:t>National Guidelines</a:t>
            </a:r>
          </a:p>
          <a:p>
            <a:pPr>
              <a:spcBef>
                <a:spcPts val="0"/>
              </a:spcBef>
              <a:buSzPct val="100000"/>
              <a:buFont typeface="+mj-ea"/>
              <a:buAutoNum type="circleNumDbPlain" startAt="3"/>
              <a:defRPr/>
            </a:pPr>
            <a:endParaRPr lang="en-US" sz="2000" dirty="0">
              <a:cs typeface="Calibri"/>
            </a:endParaRPr>
          </a:p>
          <a:p>
            <a:pPr>
              <a:spcBef>
                <a:spcPts val="0"/>
              </a:spcBef>
              <a:buSzPct val="100000"/>
              <a:buFont typeface="+mj-ea"/>
              <a:buAutoNum type="circleNumDbPlain" startAt="3"/>
              <a:defRPr/>
            </a:pPr>
            <a:r>
              <a:rPr lang="en-US" sz="2000" dirty="0">
                <a:cs typeface="Calibri"/>
              </a:rPr>
              <a:t> Tailored and </a:t>
            </a:r>
            <a:r>
              <a:rPr lang="en-US" sz="2000" b="1" dirty="0">
                <a:cs typeface="Calibri"/>
              </a:rPr>
              <a:t>sustainable to local service </a:t>
            </a:r>
            <a:r>
              <a:rPr lang="en-US" sz="2000" dirty="0">
                <a:cs typeface="Calibri"/>
              </a:rPr>
              <a:t>and patient needs</a:t>
            </a:r>
          </a:p>
          <a:p>
            <a:pPr>
              <a:spcBef>
                <a:spcPts val="0"/>
              </a:spcBef>
              <a:buSzPct val="100000"/>
              <a:buFont typeface="+mj-ea"/>
              <a:buAutoNum type="circleNumDbPlain" startAt="3"/>
              <a:defRPr/>
            </a:pPr>
            <a:endParaRPr lang="en-US" sz="2000" dirty="0">
              <a:cs typeface="Calibri"/>
            </a:endParaRPr>
          </a:p>
          <a:p>
            <a:pPr>
              <a:spcBef>
                <a:spcPts val="0"/>
              </a:spcBef>
              <a:buSzPct val="100000"/>
              <a:buFont typeface="+mj-ea"/>
              <a:buAutoNum type="circleNumDbPlain" startAt="3"/>
              <a:defRPr/>
            </a:pPr>
            <a:r>
              <a:rPr lang="en-US" sz="2000" dirty="0">
                <a:cs typeface="Calibri"/>
              </a:rPr>
              <a:t> </a:t>
            </a:r>
            <a:r>
              <a:rPr lang="en-US" sz="2000" b="1" dirty="0">
                <a:cs typeface="Calibri"/>
              </a:rPr>
              <a:t>System to system or App</a:t>
            </a:r>
            <a:r>
              <a:rPr lang="en-US" sz="2000" dirty="0">
                <a:cs typeface="Calibri"/>
              </a:rPr>
              <a:t>, enhance &amp; extend, supports systems of choice</a:t>
            </a:r>
          </a:p>
          <a:p>
            <a:pPr>
              <a:spcBef>
                <a:spcPts val="0"/>
              </a:spcBef>
              <a:buSzPct val="100000"/>
              <a:buFont typeface="Wingdings" charset="2"/>
              <a:buChar char="Ø"/>
              <a:defRPr/>
            </a:pPr>
            <a:endParaRPr lang="en-US" dirty="0">
              <a:cs typeface="Calibri"/>
            </a:endParaRPr>
          </a:p>
        </p:txBody>
      </p:sp>
    </p:spTree>
    <p:extLst>
      <p:ext uri="{BB962C8B-B14F-4D97-AF65-F5344CB8AC3E}">
        <p14:creationId xmlns:p14="http://schemas.microsoft.com/office/powerpoint/2010/main" val="235476848"/>
      </p:ext>
    </p:extLst>
  </p:cSld>
  <p:clrMapOvr>
    <a:masterClrMapping/>
  </p:clrMapOvr>
  <mc:AlternateContent xmlns:mc="http://schemas.openxmlformats.org/markup-compatibility/2006" xmlns:p14="http://schemas.microsoft.com/office/powerpoint/2010/main">
    <mc:Choice Requires="p14">
      <p:transition spd="med" p14:dur="700" advClick="0" advTm="20000">
        <p:fade/>
      </p:transition>
    </mc:Choice>
    <mc:Fallback xmlns="">
      <p:transition spd="med" advClick="0" advTm="20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94F9AA-3B16-604C-948C-101E0E554BC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424585" y="0"/>
            <a:ext cx="2767415" cy="6858000"/>
          </a:xfrm>
          <a:prstGeom prst="rect">
            <a:avLst/>
          </a:prstGeom>
        </p:spPr>
      </p:pic>
      <p:sp>
        <p:nvSpPr>
          <p:cNvPr id="2" name="Title 1"/>
          <p:cNvSpPr>
            <a:spLocks noGrp="1"/>
          </p:cNvSpPr>
          <p:nvPr>
            <p:ph type="title"/>
          </p:nvPr>
        </p:nvSpPr>
        <p:spPr/>
        <p:txBody>
          <a:bodyPr/>
          <a:lstStyle/>
          <a:p>
            <a:r>
              <a:rPr lang="en-US" dirty="0"/>
              <a:t>Example: CASTLE Register Objectives</a:t>
            </a:r>
          </a:p>
        </p:txBody>
      </p:sp>
      <p:sp>
        <p:nvSpPr>
          <p:cNvPr id="3" name="Content Placeholder 2"/>
          <p:cNvSpPr>
            <a:spLocks noGrp="1"/>
          </p:cNvSpPr>
          <p:nvPr>
            <p:ph idx="1"/>
          </p:nvPr>
        </p:nvSpPr>
        <p:spPr/>
        <p:txBody>
          <a:bodyPr>
            <a:normAutofit/>
          </a:bodyPr>
          <a:lstStyle/>
          <a:p>
            <a:pPr>
              <a:buFont typeface="Wingdings" charset="2"/>
              <a:buChar char="Ø"/>
            </a:pPr>
            <a:r>
              <a:rPr lang="en-US" sz="2400" dirty="0"/>
              <a:t>Single source of truth, consistent data set &amp; information </a:t>
            </a:r>
          </a:p>
          <a:p>
            <a:pPr>
              <a:buFont typeface="Wingdings" charset="2"/>
              <a:buChar char="Ø"/>
            </a:pPr>
            <a:r>
              <a:rPr lang="en-US" sz="2400" dirty="0"/>
              <a:t>Shared across services and systems, information exchanged ‘in and out’</a:t>
            </a:r>
          </a:p>
          <a:p>
            <a:pPr>
              <a:buFont typeface="Wingdings" charset="2"/>
              <a:buChar char="Ø"/>
            </a:pPr>
            <a:r>
              <a:rPr lang="en-US" sz="2400" dirty="0"/>
              <a:t>Integrate with workflow across different providers &amp; systems</a:t>
            </a:r>
          </a:p>
          <a:p>
            <a:pPr>
              <a:buFont typeface="Wingdings" charset="2"/>
              <a:buChar char="Ø"/>
            </a:pPr>
            <a:r>
              <a:rPr lang="en-US" sz="2400" dirty="0"/>
              <a:t>Live incremental growing </a:t>
            </a:r>
            <a:r>
              <a:rPr lang="en-US" sz="2400" dirty="0" err="1"/>
              <a:t>EoL</a:t>
            </a:r>
            <a:r>
              <a:rPr lang="en-US" sz="2400" dirty="0"/>
              <a:t> record (clinical content creation) </a:t>
            </a:r>
          </a:p>
          <a:p>
            <a:pPr>
              <a:buFont typeface="Wingdings" charset="2"/>
              <a:buChar char="Ø"/>
            </a:pPr>
            <a:r>
              <a:rPr lang="en-US" sz="2400" dirty="0"/>
              <a:t>Guided intelligent workflow, clear interactive presentation of </a:t>
            </a:r>
            <a:r>
              <a:rPr lang="en-US" sz="2400" dirty="0" err="1"/>
              <a:t>EoL</a:t>
            </a:r>
            <a:r>
              <a:rPr lang="en-US" sz="2400" dirty="0"/>
              <a:t> data set </a:t>
            </a:r>
          </a:p>
          <a:p>
            <a:pPr>
              <a:buFont typeface="Wingdings" charset="2"/>
              <a:buChar char="Ø"/>
            </a:pPr>
            <a:r>
              <a:rPr lang="en-US" sz="2400" dirty="0"/>
              <a:t>Platform for enabling integrated shared care</a:t>
            </a:r>
          </a:p>
          <a:p>
            <a:pPr>
              <a:buFont typeface="Wingdings" charset="2"/>
              <a:buChar char="Ø"/>
            </a:pPr>
            <a:endParaRPr lang="en-US" sz="2400" dirty="0"/>
          </a:p>
        </p:txBody>
      </p:sp>
    </p:spTree>
    <p:extLst>
      <p:ext uri="{BB962C8B-B14F-4D97-AF65-F5344CB8AC3E}">
        <p14:creationId xmlns:p14="http://schemas.microsoft.com/office/powerpoint/2010/main" val="53226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94F9AA-3B16-604C-948C-101E0E554BC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424585" y="0"/>
            <a:ext cx="2767415" cy="6858000"/>
          </a:xfrm>
          <a:prstGeom prst="rect">
            <a:avLst/>
          </a:prstGeom>
        </p:spPr>
      </p:pic>
      <p:sp>
        <p:nvSpPr>
          <p:cNvPr id="2" name="Title 1"/>
          <p:cNvSpPr>
            <a:spLocks noGrp="1"/>
          </p:cNvSpPr>
          <p:nvPr>
            <p:ph type="title"/>
          </p:nvPr>
        </p:nvSpPr>
        <p:spPr/>
        <p:txBody>
          <a:bodyPr/>
          <a:lstStyle/>
          <a:p>
            <a:r>
              <a:rPr lang="en-US" dirty="0"/>
              <a:t>Meeting the </a:t>
            </a:r>
            <a:r>
              <a:rPr lang="en-US" dirty="0" err="1"/>
              <a:t>EoL</a:t>
            </a:r>
            <a:r>
              <a:rPr lang="en-US" dirty="0"/>
              <a:t> Information Challenge</a:t>
            </a:r>
          </a:p>
        </p:txBody>
      </p:sp>
      <p:sp>
        <p:nvSpPr>
          <p:cNvPr id="3" name="Content Placeholder 2"/>
          <p:cNvSpPr>
            <a:spLocks noGrp="1"/>
          </p:cNvSpPr>
          <p:nvPr>
            <p:ph idx="1"/>
          </p:nvPr>
        </p:nvSpPr>
        <p:spPr/>
        <p:txBody>
          <a:bodyPr>
            <a:normAutofit/>
          </a:bodyPr>
          <a:lstStyle/>
          <a:p>
            <a:pPr marL="0" indent="0">
              <a:buNone/>
            </a:pPr>
            <a:r>
              <a:rPr lang="en-US" dirty="0"/>
              <a:t>Patient and/or </a:t>
            </a:r>
            <a:r>
              <a:rPr lang="en-US" dirty="0" err="1"/>
              <a:t>carer</a:t>
            </a:r>
            <a:r>
              <a:rPr lang="en-US" dirty="0"/>
              <a:t> contacts NHS at 3am</a:t>
            </a:r>
            <a:r>
              <a:rPr lang="mr-IN" dirty="0"/>
              <a:t>…</a:t>
            </a:r>
            <a:endParaRPr lang="en-US" dirty="0"/>
          </a:p>
          <a:p>
            <a:pPr>
              <a:buFont typeface="Wingdings" charset="2"/>
              <a:buChar char="Ø"/>
            </a:pPr>
            <a:r>
              <a:rPr lang="en-US" sz="2400" dirty="0"/>
              <a:t>All services aware patient is </a:t>
            </a:r>
            <a:r>
              <a:rPr lang="en-US" sz="2400" dirty="0" err="1"/>
              <a:t>EoL</a:t>
            </a:r>
            <a:r>
              <a:rPr lang="en-US" sz="2400" dirty="0"/>
              <a:t> and their associated wishes</a:t>
            </a:r>
          </a:p>
          <a:p>
            <a:pPr>
              <a:buFont typeface="Wingdings" charset="2"/>
              <a:buChar char="Ø"/>
            </a:pPr>
            <a:r>
              <a:rPr lang="en-US" sz="2400" dirty="0"/>
              <a:t>Call handlers and clinicians access live </a:t>
            </a:r>
            <a:r>
              <a:rPr lang="en-US" sz="2400" dirty="0" err="1"/>
              <a:t>EoL</a:t>
            </a:r>
            <a:r>
              <a:rPr lang="en-US" sz="2400" dirty="0"/>
              <a:t> information as part of triage</a:t>
            </a:r>
          </a:p>
          <a:p>
            <a:pPr>
              <a:buFont typeface="Wingdings" charset="2"/>
              <a:buChar char="Ø"/>
            </a:pPr>
            <a:r>
              <a:rPr lang="en-US" sz="2400" dirty="0"/>
              <a:t>Certainty of latest status with patient history</a:t>
            </a:r>
          </a:p>
          <a:p>
            <a:pPr>
              <a:buFont typeface="Wingdings" charset="2"/>
              <a:buChar char="Ø"/>
            </a:pPr>
            <a:r>
              <a:rPr lang="en-US" sz="2400" dirty="0"/>
              <a:t>All information to hand for best </a:t>
            </a:r>
            <a:r>
              <a:rPr lang="en-US" sz="2400" dirty="0" err="1"/>
              <a:t>EoL</a:t>
            </a:r>
            <a:r>
              <a:rPr lang="en-US" sz="2400" dirty="0"/>
              <a:t> point of care decisions </a:t>
            </a:r>
          </a:p>
          <a:p>
            <a:pPr>
              <a:buFont typeface="Wingdings" charset="2"/>
              <a:buChar char="Ø"/>
            </a:pPr>
            <a:r>
              <a:rPr lang="en-US" sz="2400" dirty="0"/>
              <a:t>Update live </a:t>
            </a:r>
            <a:r>
              <a:rPr lang="en-US" sz="2400" dirty="0" err="1"/>
              <a:t>EoL</a:t>
            </a:r>
            <a:r>
              <a:rPr lang="en-US" sz="2400" dirty="0"/>
              <a:t> information from encounter </a:t>
            </a:r>
          </a:p>
          <a:p>
            <a:pPr>
              <a:buFont typeface="Wingdings" charset="2"/>
              <a:buChar char="Ø"/>
            </a:pPr>
            <a:r>
              <a:rPr lang="en-US" sz="2400" dirty="0"/>
              <a:t>Live notification of changes to relevant stakeholders in care</a:t>
            </a:r>
          </a:p>
          <a:p>
            <a:pPr>
              <a:buFont typeface="Wingdings" charset="2"/>
              <a:buChar char="Ø"/>
            </a:pPr>
            <a:r>
              <a:rPr lang="en-US" sz="2400" dirty="0"/>
              <a:t>Live update to GP for those changes they want/need to know.</a:t>
            </a:r>
            <a:endParaRPr lang="en-US" dirty="0"/>
          </a:p>
          <a:p>
            <a:endParaRPr lang="en-US" dirty="0"/>
          </a:p>
        </p:txBody>
      </p:sp>
      <p:sp>
        <p:nvSpPr>
          <p:cNvPr id="5" name="TextBox 4">
            <a:extLst>
              <a:ext uri="{FF2B5EF4-FFF2-40B4-BE49-F238E27FC236}">
                <a16:creationId xmlns:a16="http://schemas.microsoft.com/office/drawing/2014/main" id="{81B6860D-48D1-2C4F-BDED-2F57BFA52A5D}"/>
              </a:ext>
            </a:extLst>
          </p:cNvPr>
          <p:cNvSpPr txBox="1"/>
          <p:nvPr/>
        </p:nvSpPr>
        <p:spPr>
          <a:xfrm>
            <a:off x="3917969" y="2269708"/>
            <a:ext cx="3291242" cy="2318583"/>
          </a:xfrm>
          <a:prstGeom prst="rect">
            <a:avLst/>
          </a:prstGeom>
          <a:ln/>
        </p:spPr>
        <p:style>
          <a:lnRef idx="0">
            <a:schemeClr val="dk1"/>
          </a:lnRef>
          <a:fillRef idx="3">
            <a:schemeClr val="dk1"/>
          </a:fillRef>
          <a:effectRef idx="3">
            <a:schemeClr val="dk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l" defTabSz="584200" rtl="0" latinLnBrk="1" hangingPunct="0"/>
            <a:r>
              <a:rPr lang="en-GB" dirty="0">
                <a:solidFill>
                  <a:srgbClr val="FFFFFF"/>
                </a:solidFill>
              </a:rPr>
              <a:t>Commissioned for &gt;600 Practices </a:t>
            </a:r>
          </a:p>
          <a:p>
            <a:pPr defTabSz="584200" latinLnBrk="1" hangingPunct="0"/>
            <a:r>
              <a:rPr lang="en-GB" dirty="0">
                <a:solidFill>
                  <a:srgbClr val="FFFFFF"/>
                </a:solidFill>
              </a:rPr>
              <a:t>and associated: </a:t>
            </a:r>
          </a:p>
          <a:p>
            <a:pPr marL="285750" indent="-285750" algn="l" defTabSz="584200" rtl="0" latinLnBrk="1" hangingPunct="0">
              <a:buFont typeface="Wingdings" pitchFamily="2" charset="2"/>
              <a:buChar char="Ø"/>
            </a:pPr>
            <a:r>
              <a:rPr lang="en-GB" dirty="0">
                <a:solidFill>
                  <a:srgbClr val="FFFFFF"/>
                </a:solidFill>
              </a:rPr>
              <a:t>Acute Trusts</a:t>
            </a:r>
          </a:p>
          <a:p>
            <a:pPr marL="285750" indent="-285750" algn="l" defTabSz="584200" rtl="0" latinLnBrk="1" hangingPunct="0">
              <a:buFont typeface="Wingdings" pitchFamily="2" charset="2"/>
              <a:buChar char="Ø"/>
            </a:pPr>
            <a:r>
              <a:rPr lang="en-GB" dirty="0">
                <a:solidFill>
                  <a:srgbClr val="FFFFFF"/>
                </a:solidFill>
              </a:rPr>
              <a:t>Community Trusts</a:t>
            </a:r>
          </a:p>
          <a:p>
            <a:pPr marL="285750" indent="-285750" algn="l" defTabSz="584200" rtl="0" latinLnBrk="1" hangingPunct="0">
              <a:buFont typeface="Wingdings" pitchFamily="2" charset="2"/>
              <a:buChar char="Ø"/>
            </a:pPr>
            <a:r>
              <a:rPr lang="en-GB" dirty="0">
                <a:solidFill>
                  <a:srgbClr val="FFFFFF"/>
                </a:solidFill>
              </a:rPr>
              <a:t>Urgent Care</a:t>
            </a:r>
          </a:p>
          <a:p>
            <a:pPr marL="285750" indent="-285750" algn="l" defTabSz="584200" rtl="0" latinLnBrk="1" hangingPunct="0">
              <a:buFont typeface="Wingdings" pitchFamily="2" charset="2"/>
              <a:buChar char="Ø"/>
            </a:pPr>
            <a:r>
              <a:rPr lang="en-GB" dirty="0">
                <a:solidFill>
                  <a:srgbClr val="FFFFFF"/>
                </a:solidFill>
              </a:rPr>
              <a:t>Hospices</a:t>
            </a:r>
          </a:p>
          <a:p>
            <a:pPr marL="285750" indent="-285750" algn="l" defTabSz="584200" rtl="0" latinLnBrk="1" hangingPunct="0">
              <a:buFont typeface="Wingdings" pitchFamily="2" charset="2"/>
              <a:buChar char="Ø"/>
            </a:pPr>
            <a:r>
              <a:rPr lang="en-GB" dirty="0">
                <a:solidFill>
                  <a:srgbClr val="FFFFFF"/>
                </a:solidFill>
              </a:rPr>
              <a:t>Social</a:t>
            </a:r>
          </a:p>
          <a:p>
            <a:pPr marL="285750" indent="-285750" algn="l" defTabSz="584200" rtl="0" latinLnBrk="1" hangingPunct="0">
              <a:buFont typeface="Wingdings" pitchFamily="2" charset="2"/>
              <a:buChar char="Ø"/>
            </a:pPr>
            <a:r>
              <a:rPr lang="en-GB" dirty="0">
                <a:solidFill>
                  <a:srgbClr val="FFFFFF"/>
                </a:solidFill>
              </a:rPr>
              <a:t>6m patients </a:t>
            </a:r>
          </a:p>
        </p:txBody>
      </p:sp>
    </p:spTree>
    <p:extLst>
      <p:ext uri="{BB962C8B-B14F-4D97-AF65-F5344CB8AC3E}">
        <p14:creationId xmlns:p14="http://schemas.microsoft.com/office/powerpoint/2010/main" val="119139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0625" y="178595"/>
            <a:ext cx="9810750" cy="1266973"/>
          </a:xfrm>
        </p:spPr>
        <p:txBody>
          <a:bodyPr/>
          <a:lstStyle/>
          <a:p>
            <a:r>
              <a:rPr lang="en-US" sz="3600" dirty="0"/>
              <a:t>Feedback from GPs and their teams</a:t>
            </a:r>
          </a:p>
        </p:txBody>
      </p:sp>
      <p:sp>
        <p:nvSpPr>
          <p:cNvPr id="3" name="Content Placeholder 2"/>
          <p:cNvSpPr>
            <a:spLocks noGrp="1"/>
          </p:cNvSpPr>
          <p:nvPr>
            <p:ph idx="1"/>
          </p:nvPr>
        </p:nvSpPr>
        <p:spPr/>
        <p:txBody>
          <a:bodyPr/>
          <a:lstStyle/>
          <a:p>
            <a:pPr>
              <a:buFont typeface="Wingdings" charset="2"/>
              <a:buChar char="ü"/>
            </a:pPr>
            <a:r>
              <a:rPr lang="en-US" dirty="0"/>
              <a:t>The system is easy to use, simple and intuitive</a:t>
            </a:r>
          </a:p>
          <a:p>
            <a:pPr>
              <a:buFont typeface="Wingdings" charset="2"/>
              <a:buChar char="ü"/>
            </a:pPr>
            <a:r>
              <a:rPr lang="en-GB" dirty="0"/>
              <a:t>We've certainly being using the Castle Register very proactively and adding any new EOLC patient on. We've found is immensely helpful to have one system that allows us to communicate with OOH and WMAS helpful and time saving. We started getting some of the WMAS forms back which helped us feel reassured that the information has got through </a:t>
            </a:r>
            <a:endParaRPr lang="en-US" dirty="0"/>
          </a:p>
        </p:txBody>
      </p:sp>
    </p:spTree>
    <p:extLst>
      <p:ext uri="{BB962C8B-B14F-4D97-AF65-F5344CB8AC3E}">
        <p14:creationId xmlns:p14="http://schemas.microsoft.com/office/powerpoint/2010/main" val="3446556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0625" y="178595"/>
            <a:ext cx="9810750" cy="1442603"/>
          </a:xfrm>
        </p:spPr>
        <p:txBody>
          <a:bodyPr/>
          <a:lstStyle/>
          <a:p>
            <a:br>
              <a:rPr lang="en-GB" sz="3200" dirty="0"/>
            </a:br>
            <a:r>
              <a:rPr lang="en-GB" sz="3200" dirty="0"/>
              <a:t>What about the importance to patients and their families?</a:t>
            </a:r>
            <a:br>
              <a:rPr lang="en-GB" sz="3200" dirty="0"/>
            </a:br>
            <a:endParaRPr lang="en-US" sz="3200" dirty="0"/>
          </a:p>
        </p:txBody>
      </p:sp>
      <p:sp>
        <p:nvSpPr>
          <p:cNvPr id="3" name="Content Placeholder 2"/>
          <p:cNvSpPr>
            <a:spLocks noGrp="1"/>
          </p:cNvSpPr>
          <p:nvPr>
            <p:ph idx="1"/>
          </p:nvPr>
        </p:nvSpPr>
        <p:spPr/>
        <p:txBody>
          <a:bodyPr/>
          <a:lstStyle/>
          <a:p>
            <a:pPr>
              <a:buFont typeface="Wingdings" charset="2"/>
              <a:buChar char="ü"/>
            </a:pPr>
            <a:r>
              <a:rPr lang="en-GB" dirty="0"/>
              <a:t>"Certainly from a patient perspective when we've talked about the register the response has been very positive and they are grateful to be on a register that reaches across primary care boundaries."</a:t>
            </a:r>
          </a:p>
          <a:p>
            <a:pPr>
              <a:buFont typeface="Wingdings" charset="2"/>
              <a:buChar char="ü"/>
            </a:pPr>
            <a:r>
              <a:rPr lang="en-GB" dirty="0"/>
              <a:t>"Patients have told us at when the ambulance service have arrived they already knew the primary diagnosis and DNACPR decision which helped both the patients and the paramedics." </a:t>
            </a:r>
          </a:p>
          <a:p>
            <a:pPr>
              <a:buFont typeface="Wingdings" charset="2"/>
              <a:buChar char="ü"/>
            </a:pPr>
            <a:r>
              <a:rPr lang="en-GB" dirty="0"/>
              <a:t>"One bereaved relative said to me "you doing that form really helped and made us feel both safer"</a:t>
            </a:r>
          </a:p>
          <a:p>
            <a:pPr marL="0" indent="0">
              <a:buNone/>
            </a:pPr>
            <a:endParaRPr lang="en-US" dirty="0"/>
          </a:p>
        </p:txBody>
      </p:sp>
    </p:spTree>
    <p:extLst>
      <p:ext uri="{BB962C8B-B14F-4D97-AF65-F5344CB8AC3E}">
        <p14:creationId xmlns:p14="http://schemas.microsoft.com/office/powerpoint/2010/main" val="4164135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44F5C299-6FFC-1147-8B2D-68CD35585BF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447760" y="346587"/>
            <a:ext cx="1744240" cy="6177334"/>
          </a:xfrm>
          <a:prstGeom prst="rect">
            <a:avLst/>
          </a:prstGeom>
        </p:spPr>
      </p:pic>
      <p:sp>
        <p:nvSpPr>
          <p:cNvPr id="2" name="Title 1">
            <a:extLst>
              <a:ext uri="{FF2B5EF4-FFF2-40B4-BE49-F238E27FC236}">
                <a16:creationId xmlns:a16="http://schemas.microsoft.com/office/drawing/2014/main" id="{B741FD8A-4D8B-CA47-8ADD-B161B14B370E}"/>
              </a:ext>
            </a:extLst>
          </p:cNvPr>
          <p:cNvSpPr>
            <a:spLocks noGrp="1"/>
          </p:cNvSpPr>
          <p:nvPr>
            <p:ph type="title"/>
          </p:nvPr>
        </p:nvSpPr>
        <p:spPr>
          <a:xfrm>
            <a:off x="329167" y="167463"/>
            <a:ext cx="10515600" cy="1325563"/>
          </a:xfrm>
        </p:spPr>
        <p:txBody>
          <a:bodyPr>
            <a:normAutofit/>
          </a:bodyPr>
          <a:lstStyle/>
          <a:p>
            <a:r>
              <a:rPr lang="en-US" sz="4000" b="1" dirty="0">
                <a:latin typeface="Avenir Roman" panose="02000503020000020003" pitchFamily="2" charset="0"/>
              </a:rPr>
              <a:t>Who We Are</a:t>
            </a:r>
          </a:p>
        </p:txBody>
      </p:sp>
      <p:sp>
        <p:nvSpPr>
          <p:cNvPr id="3" name="Content Placeholder 2">
            <a:extLst>
              <a:ext uri="{FF2B5EF4-FFF2-40B4-BE49-F238E27FC236}">
                <a16:creationId xmlns:a16="http://schemas.microsoft.com/office/drawing/2014/main" id="{71A48D37-990C-A74A-93AE-D5DCE989A33F}"/>
              </a:ext>
            </a:extLst>
          </p:cNvPr>
          <p:cNvSpPr>
            <a:spLocks noGrp="1"/>
          </p:cNvSpPr>
          <p:nvPr>
            <p:ph sz="half" idx="1"/>
          </p:nvPr>
        </p:nvSpPr>
        <p:spPr>
          <a:xfrm>
            <a:off x="329167" y="1476400"/>
            <a:ext cx="3316356" cy="5261735"/>
          </a:xfrm>
        </p:spPr>
        <p:txBody>
          <a:bodyPr>
            <a:normAutofit/>
          </a:bodyPr>
          <a:lstStyle/>
          <a:p>
            <a:pPr marL="0" indent="0" algn="ctr">
              <a:buNone/>
            </a:pPr>
            <a:r>
              <a:rPr lang="en-US" dirty="0"/>
              <a:t> </a:t>
            </a:r>
            <a:r>
              <a:rPr lang="en-US" dirty="0">
                <a:latin typeface="Avenir Medium" panose="02000503020000020003" pitchFamily="2" charset="0"/>
              </a:rPr>
              <a:t>The Team</a:t>
            </a:r>
          </a:p>
          <a:p>
            <a:pPr marL="0" indent="0" algn="ctr">
              <a:buNone/>
            </a:pPr>
            <a:endParaRPr lang="en-US" sz="1050" dirty="0">
              <a:latin typeface="Avenir Medium" panose="02000503020000020003" pitchFamily="2" charset="0"/>
            </a:endParaRPr>
          </a:p>
          <a:p>
            <a:pPr marL="0" indent="0">
              <a:buNone/>
            </a:pPr>
            <a:endParaRPr lang="en-US" sz="1800" dirty="0"/>
          </a:p>
          <a:p>
            <a:pPr marL="0" indent="0">
              <a:buNone/>
            </a:pPr>
            <a:endParaRPr lang="en-US" sz="1800" dirty="0"/>
          </a:p>
          <a:p>
            <a:pPr marL="0" indent="0" algn="ctr">
              <a:buNone/>
            </a:pPr>
            <a:r>
              <a:rPr lang="en-US" sz="1400" dirty="0"/>
              <a:t>25 Years Experience in clinical systems and health informatics</a:t>
            </a:r>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lgn="ctr">
              <a:buNone/>
            </a:pPr>
            <a:r>
              <a:rPr lang="en-US" sz="1400" dirty="0"/>
              <a:t>Clinically Led with focus on the use case not the technology</a:t>
            </a:r>
          </a:p>
          <a:p>
            <a:pPr marL="0" indent="0">
              <a:buNone/>
            </a:pPr>
            <a:endParaRPr lang="en-US" sz="1400" dirty="0"/>
          </a:p>
          <a:p>
            <a:pPr marL="0" indent="0">
              <a:buNone/>
            </a:pPr>
            <a:endParaRPr lang="en-US" sz="1400" dirty="0"/>
          </a:p>
          <a:p>
            <a:pPr marL="0" indent="0">
              <a:buNone/>
            </a:pPr>
            <a:endParaRPr lang="en-US" sz="1400" dirty="0"/>
          </a:p>
          <a:p>
            <a:pPr marL="0" indent="0" algn="ctr">
              <a:buNone/>
            </a:pPr>
            <a:r>
              <a:rPr lang="en-US" sz="1400" dirty="0"/>
              <a:t>Work to National Standards and national guidelines</a:t>
            </a:r>
          </a:p>
        </p:txBody>
      </p:sp>
      <p:sp>
        <p:nvSpPr>
          <p:cNvPr id="4" name="Content Placeholder 3">
            <a:extLst>
              <a:ext uri="{FF2B5EF4-FFF2-40B4-BE49-F238E27FC236}">
                <a16:creationId xmlns:a16="http://schemas.microsoft.com/office/drawing/2014/main" id="{6508E470-EE95-5249-A20E-BAAB7AF681D6}"/>
              </a:ext>
            </a:extLst>
          </p:cNvPr>
          <p:cNvSpPr>
            <a:spLocks noGrp="1"/>
          </p:cNvSpPr>
          <p:nvPr>
            <p:ph sz="half" idx="2"/>
          </p:nvPr>
        </p:nvSpPr>
        <p:spPr>
          <a:xfrm>
            <a:off x="8173120" y="1444539"/>
            <a:ext cx="3399183" cy="4458016"/>
          </a:xfrm>
        </p:spPr>
        <p:txBody>
          <a:bodyPr>
            <a:normAutofit/>
          </a:bodyPr>
          <a:lstStyle/>
          <a:p>
            <a:pPr marL="0" indent="0" algn="ctr">
              <a:buNone/>
            </a:pPr>
            <a:r>
              <a:rPr lang="en-US" dirty="0">
                <a:latin typeface="Avenir Medium" panose="02000503020000020003" pitchFamily="2" charset="0"/>
              </a:rPr>
              <a:t>Focus Of Activity</a:t>
            </a:r>
          </a:p>
          <a:p>
            <a:endParaRPr lang="en-US" dirty="0"/>
          </a:p>
          <a:p>
            <a:pPr marL="0" indent="0">
              <a:buNone/>
            </a:pPr>
            <a:endParaRPr lang="en-US" dirty="0"/>
          </a:p>
        </p:txBody>
      </p:sp>
      <p:sp>
        <p:nvSpPr>
          <p:cNvPr id="5" name="Content Placeholder 2">
            <a:extLst>
              <a:ext uri="{FF2B5EF4-FFF2-40B4-BE49-F238E27FC236}">
                <a16:creationId xmlns:a16="http://schemas.microsoft.com/office/drawing/2014/main" id="{1B96DB24-5397-6248-9A2B-A3B85DE02F19}"/>
              </a:ext>
            </a:extLst>
          </p:cNvPr>
          <p:cNvSpPr txBox="1">
            <a:spLocks/>
          </p:cNvSpPr>
          <p:nvPr/>
        </p:nvSpPr>
        <p:spPr>
          <a:xfrm>
            <a:off x="4016671" y="1526278"/>
            <a:ext cx="3316356" cy="473118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latin typeface="Avenir Medium" panose="02000503020000020003" pitchFamily="2" charset="0"/>
              </a:rPr>
              <a:t>The Credentials</a:t>
            </a:r>
          </a:p>
          <a:p>
            <a:pPr marL="0" indent="0">
              <a:buNone/>
            </a:pPr>
            <a:endParaRPr lang="en-US" dirty="0"/>
          </a:p>
          <a:p>
            <a:pPr marL="0" indent="0">
              <a:buNone/>
            </a:pPr>
            <a:endParaRPr lang="en-US" sz="1800" dirty="0"/>
          </a:p>
          <a:p>
            <a:pPr marL="0" indent="0" algn="ctr">
              <a:buNone/>
            </a:pPr>
            <a:endParaRPr lang="en-US" sz="1600" dirty="0"/>
          </a:p>
          <a:p>
            <a:pPr marL="0" indent="0" algn="ctr">
              <a:buNone/>
            </a:pPr>
            <a:endParaRPr lang="en-US" sz="1600" dirty="0"/>
          </a:p>
          <a:p>
            <a:pPr marL="0" indent="0" algn="ctr">
              <a:buNone/>
            </a:pPr>
            <a:r>
              <a:rPr lang="en-US" sz="1600" dirty="0"/>
              <a:t>Founder Member of </a:t>
            </a:r>
            <a:r>
              <a:rPr lang="en-US" sz="1600" dirty="0" err="1"/>
              <a:t>INTERopen</a:t>
            </a:r>
            <a:endParaRPr lang="en-US" sz="1600" dirty="0"/>
          </a:p>
          <a:p>
            <a:pPr marL="0" indent="0" algn="ctr">
              <a:buNone/>
            </a:pPr>
            <a:endParaRPr lang="en-US" sz="1800" dirty="0"/>
          </a:p>
          <a:p>
            <a:pPr marL="0" indent="0" algn="ctr">
              <a:buNone/>
            </a:pPr>
            <a:endParaRPr lang="en-US" sz="1800" dirty="0"/>
          </a:p>
          <a:p>
            <a:pPr marL="0" indent="0" algn="ctr">
              <a:buNone/>
            </a:pPr>
            <a:endParaRPr lang="en-US" sz="1800" dirty="0"/>
          </a:p>
          <a:p>
            <a:pPr marL="0" indent="0" algn="ctr">
              <a:buNone/>
            </a:pPr>
            <a:r>
              <a:rPr lang="en-US" sz="1700" dirty="0"/>
              <a:t>CTO is chair of HL7 UK</a:t>
            </a:r>
          </a:p>
          <a:p>
            <a:pPr marL="0" indent="0" algn="ctr">
              <a:buNone/>
            </a:pPr>
            <a:endParaRPr lang="en-US" sz="1800" dirty="0"/>
          </a:p>
          <a:p>
            <a:pPr marL="0" indent="0" algn="ctr">
              <a:buNone/>
            </a:pPr>
            <a:endParaRPr lang="en-US" sz="1800" dirty="0"/>
          </a:p>
          <a:p>
            <a:pPr marL="0" indent="0" algn="ctr">
              <a:buNone/>
            </a:pPr>
            <a:endParaRPr lang="en-US" sz="1800" dirty="0"/>
          </a:p>
          <a:p>
            <a:pPr marL="0" indent="0" algn="ctr">
              <a:buNone/>
            </a:pPr>
            <a:r>
              <a:rPr lang="en-US" sz="1600" dirty="0"/>
              <a:t>Committed to opensource and open standards</a:t>
            </a:r>
          </a:p>
        </p:txBody>
      </p:sp>
      <p:grpSp>
        <p:nvGrpSpPr>
          <p:cNvPr id="12" name="Group 11">
            <a:extLst>
              <a:ext uri="{FF2B5EF4-FFF2-40B4-BE49-F238E27FC236}">
                <a16:creationId xmlns:a16="http://schemas.microsoft.com/office/drawing/2014/main" id="{DEADAF78-9CF6-3E49-80C2-0E13B6E5A5CC}"/>
              </a:ext>
            </a:extLst>
          </p:cNvPr>
          <p:cNvGrpSpPr/>
          <p:nvPr/>
        </p:nvGrpSpPr>
        <p:grpSpPr>
          <a:xfrm>
            <a:off x="8415130" y="2610678"/>
            <a:ext cx="3428679" cy="2875722"/>
            <a:chOff x="8415130" y="2610678"/>
            <a:chExt cx="3428679" cy="2875722"/>
          </a:xfrm>
        </p:grpSpPr>
        <p:cxnSp>
          <p:nvCxnSpPr>
            <p:cNvPr id="7" name="Straight Connector 6">
              <a:extLst>
                <a:ext uri="{FF2B5EF4-FFF2-40B4-BE49-F238E27FC236}">
                  <a16:creationId xmlns:a16="http://schemas.microsoft.com/office/drawing/2014/main" id="{556C8111-FC87-D743-804C-270F42805154}"/>
                </a:ext>
              </a:extLst>
            </p:cNvPr>
            <p:cNvCxnSpPr>
              <a:cxnSpLocks/>
            </p:cNvCxnSpPr>
            <p:nvPr/>
          </p:nvCxnSpPr>
          <p:spPr>
            <a:xfrm>
              <a:off x="8415130" y="2610678"/>
              <a:ext cx="0" cy="2875722"/>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7604D0A-276E-3646-9A3E-DBC079604818}"/>
                </a:ext>
              </a:extLst>
            </p:cNvPr>
            <p:cNvSpPr/>
            <p:nvPr/>
          </p:nvSpPr>
          <p:spPr>
            <a:xfrm>
              <a:off x="8437252" y="2882348"/>
              <a:ext cx="1074495" cy="10469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BBBDD06-F64B-234B-8B4D-B700EC39B69A}"/>
                </a:ext>
              </a:extLst>
            </p:cNvPr>
            <p:cNvSpPr/>
            <p:nvPr/>
          </p:nvSpPr>
          <p:spPr>
            <a:xfrm>
              <a:off x="8444626" y="4060929"/>
              <a:ext cx="3399183" cy="10469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4DA25380-AB57-B24E-B8BE-7A985D2DAFA3}"/>
              </a:ext>
            </a:extLst>
          </p:cNvPr>
          <p:cNvSpPr txBox="1"/>
          <p:nvPr/>
        </p:nvSpPr>
        <p:spPr>
          <a:xfrm>
            <a:off x="8517193" y="2899259"/>
            <a:ext cx="823451" cy="1015663"/>
          </a:xfrm>
          <a:prstGeom prst="rect">
            <a:avLst/>
          </a:prstGeom>
          <a:noFill/>
        </p:spPr>
        <p:txBody>
          <a:bodyPr wrap="square" rtlCol="0">
            <a:spAutoFit/>
          </a:bodyPr>
          <a:lstStyle/>
          <a:p>
            <a:pPr algn="ctr"/>
            <a:r>
              <a:rPr lang="en-US" sz="2400" b="1" dirty="0">
                <a:solidFill>
                  <a:schemeClr val="bg1"/>
                </a:solidFill>
              </a:rPr>
              <a:t>25%</a:t>
            </a:r>
          </a:p>
          <a:p>
            <a:pPr algn="ctr"/>
            <a:r>
              <a:rPr lang="en-US" sz="1200" dirty="0">
                <a:solidFill>
                  <a:schemeClr val="bg1"/>
                </a:solidFill>
              </a:rPr>
              <a:t>Bespoke</a:t>
            </a:r>
          </a:p>
          <a:p>
            <a:pPr algn="ctr"/>
            <a:r>
              <a:rPr lang="en-US" sz="1200" dirty="0">
                <a:solidFill>
                  <a:schemeClr val="bg1"/>
                </a:solidFill>
              </a:rPr>
              <a:t>and</a:t>
            </a:r>
          </a:p>
          <a:p>
            <a:pPr algn="ctr"/>
            <a:r>
              <a:rPr lang="en-US" sz="1200" dirty="0">
                <a:solidFill>
                  <a:schemeClr val="bg1"/>
                </a:solidFill>
              </a:rPr>
              <a:t>3</a:t>
            </a:r>
            <a:r>
              <a:rPr lang="en-US" sz="1200" baseline="30000" dirty="0">
                <a:solidFill>
                  <a:schemeClr val="bg1"/>
                </a:solidFill>
              </a:rPr>
              <a:t>rd</a:t>
            </a:r>
            <a:r>
              <a:rPr lang="en-US" sz="1200" dirty="0">
                <a:solidFill>
                  <a:schemeClr val="bg1"/>
                </a:solidFill>
              </a:rPr>
              <a:t> Party</a:t>
            </a:r>
          </a:p>
        </p:txBody>
      </p:sp>
      <p:sp>
        <p:nvSpPr>
          <p:cNvPr id="14" name="TextBox 13">
            <a:extLst>
              <a:ext uri="{FF2B5EF4-FFF2-40B4-BE49-F238E27FC236}">
                <a16:creationId xmlns:a16="http://schemas.microsoft.com/office/drawing/2014/main" id="{A9E43004-3554-B64C-B2E1-9F1D45C6406C}"/>
              </a:ext>
            </a:extLst>
          </p:cNvPr>
          <p:cNvSpPr txBox="1"/>
          <p:nvPr/>
        </p:nvSpPr>
        <p:spPr>
          <a:xfrm>
            <a:off x="9006245" y="4115351"/>
            <a:ext cx="2205311" cy="954107"/>
          </a:xfrm>
          <a:prstGeom prst="rect">
            <a:avLst/>
          </a:prstGeom>
          <a:noFill/>
        </p:spPr>
        <p:txBody>
          <a:bodyPr wrap="square" rtlCol="0">
            <a:spAutoFit/>
          </a:bodyPr>
          <a:lstStyle/>
          <a:p>
            <a:pPr algn="ctr"/>
            <a:r>
              <a:rPr lang="en-US" sz="2400" b="1" dirty="0">
                <a:solidFill>
                  <a:schemeClr val="bg1"/>
                </a:solidFill>
              </a:rPr>
              <a:t>75%</a:t>
            </a:r>
          </a:p>
          <a:p>
            <a:pPr algn="ctr"/>
            <a:r>
              <a:rPr lang="en-US" sz="1600" dirty="0">
                <a:solidFill>
                  <a:schemeClr val="bg1"/>
                </a:solidFill>
              </a:rPr>
              <a:t>NHS Solutions</a:t>
            </a:r>
          </a:p>
          <a:p>
            <a:pPr algn="ctr"/>
            <a:r>
              <a:rPr lang="en-US" sz="1600" dirty="0" err="1">
                <a:solidFill>
                  <a:schemeClr val="bg1"/>
                </a:solidFill>
              </a:rPr>
              <a:t>eRA</a:t>
            </a:r>
            <a:r>
              <a:rPr lang="en-US" sz="1600" dirty="0">
                <a:solidFill>
                  <a:schemeClr val="bg1"/>
                </a:solidFill>
              </a:rPr>
              <a:t> and </a:t>
            </a:r>
            <a:r>
              <a:rPr lang="en-US" sz="1600" dirty="0" err="1">
                <a:solidFill>
                  <a:schemeClr val="bg1"/>
                </a:solidFill>
              </a:rPr>
              <a:t>eSP</a:t>
            </a:r>
            <a:endParaRPr lang="en-US" sz="1600" dirty="0">
              <a:solidFill>
                <a:schemeClr val="bg1"/>
              </a:solidFill>
            </a:endParaRPr>
          </a:p>
        </p:txBody>
      </p:sp>
      <p:pic>
        <p:nvPicPr>
          <p:cNvPr id="15" name="Picture 14">
            <a:extLst>
              <a:ext uri="{FF2B5EF4-FFF2-40B4-BE49-F238E27FC236}">
                <a16:creationId xmlns:a16="http://schemas.microsoft.com/office/drawing/2014/main" id="{F97ED305-3CEF-624E-8324-0D02BFFA708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56764" y="2216442"/>
            <a:ext cx="1475417" cy="885250"/>
          </a:xfrm>
          <a:prstGeom prst="rect">
            <a:avLst/>
          </a:prstGeom>
        </p:spPr>
      </p:pic>
      <p:pic>
        <p:nvPicPr>
          <p:cNvPr id="16" name="Picture 15">
            <a:extLst>
              <a:ext uri="{FF2B5EF4-FFF2-40B4-BE49-F238E27FC236}">
                <a16:creationId xmlns:a16="http://schemas.microsoft.com/office/drawing/2014/main" id="{747AB870-7DCE-F046-9FAC-4E0AFCADEDA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41244" y="3522153"/>
            <a:ext cx="1306455" cy="814234"/>
          </a:xfrm>
          <a:prstGeom prst="rect">
            <a:avLst/>
          </a:prstGeom>
        </p:spPr>
      </p:pic>
      <p:pic>
        <p:nvPicPr>
          <p:cNvPr id="17" name="Picture 16">
            <a:extLst>
              <a:ext uri="{FF2B5EF4-FFF2-40B4-BE49-F238E27FC236}">
                <a16:creationId xmlns:a16="http://schemas.microsoft.com/office/drawing/2014/main" id="{D7577DAA-ADA2-E04E-8800-3EAFA538B75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56764" y="4943816"/>
            <a:ext cx="1451487" cy="672962"/>
          </a:xfrm>
          <a:prstGeom prst="rect">
            <a:avLst/>
          </a:prstGeom>
        </p:spPr>
      </p:pic>
      <p:pic>
        <p:nvPicPr>
          <p:cNvPr id="18" name="Picture 17">
            <a:extLst>
              <a:ext uri="{FF2B5EF4-FFF2-40B4-BE49-F238E27FC236}">
                <a16:creationId xmlns:a16="http://schemas.microsoft.com/office/drawing/2014/main" id="{30FAF2F8-1FB7-804D-9262-3074E371D3F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509503" y="2248250"/>
            <a:ext cx="1113314" cy="724856"/>
          </a:xfrm>
          <a:prstGeom prst="rect">
            <a:avLst/>
          </a:prstGeom>
        </p:spPr>
      </p:pic>
      <p:pic>
        <p:nvPicPr>
          <p:cNvPr id="19" name="Picture 18">
            <a:extLst>
              <a:ext uri="{FF2B5EF4-FFF2-40B4-BE49-F238E27FC236}">
                <a16:creationId xmlns:a16="http://schemas.microsoft.com/office/drawing/2014/main" id="{AD78991C-94BF-5143-950B-61BF3C5331F6}"/>
              </a:ext>
            </a:extLst>
          </p:cNvPr>
          <p:cNvPicPr>
            <a:picLocks noChangeAspect="1"/>
          </p:cNvPicPr>
          <p:nvPr/>
        </p:nvPicPr>
        <p:blipFill>
          <a:blip r:embed="rId7"/>
          <a:stretch>
            <a:fillRect/>
          </a:stretch>
        </p:blipFill>
        <p:spPr>
          <a:xfrm>
            <a:off x="919373" y="3799449"/>
            <a:ext cx="2012353" cy="936071"/>
          </a:xfrm>
          <a:prstGeom prst="rect">
            <a:avLst/>
          </a:prstGeom>
        </p:spPr>
      </p:pic>
      <p:pic>
        <p:nvPicPr>
          <p:cNvPr id="20" name="Picture 19">
            <a:extLst>
              <a:ext uri="{FF2B5EF4-FFF2-40B4-BE49-F238E27FC236}">
                <a16:creationId xmlns:a16="http://schemas.microsoft.com/office/drawing/2014/main" id="{9B4C8C1A-F46E-ED46-97C0-85AC60FA76E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90950" y="5513190"/>
            <a:ext cx="753418" cy="711018"/>
          </a:xfrm>
          <a:prstGeom prst="rect">
            <a:avLst/>
          </a:prstGeom>
        </p:spPr>
      </p:pic>
      <p:pic>
        <p:nvPicPr>
          <p:cNvPr id="22" name="Picture 21">
            <a:extLst>
              <a:ext uri="{FF2B5EF4-FFF2-40B4-BE49-F238E27FC236}">
                <a16:creationId xmlns:a16="http://schemas.microsoft.com/office/drawing/2014/main" id="{6129AC49-6987-284D-BC37-4DF634CBB03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509503" y="5673738"/>
            <a:ext cx="665884" cy="503596"/>
          </a:xfrm>
          <a:prstGeom prst="rect">
            <a:avLst/>
          </a:prstGeom>
        </p:spPr>
      </p:pic>
      <p:pic>
        <p:nvPicPr>
          <p:cNvPr id="24" name="Picture 23">
            <a:extLst>
              <a:ext uri="{FF2B5EF4-FFF2-40B4-BE49-F238E27FC236}">
                <a16:creationId xmlns:a16="http://schemas.microsoft.com/office/drawing/2014/main" id="{707F0468-5DB2-3747-BC79-6A652AB0E2C3}"/>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2240522" y="5596002"/>
            <a:ext cx="789846" cy="617516"/>
          </a:xfrm>
          <a:prstGeom prst="rect">
            <a:avLst/>
          </a:prstGeom>
        </p:spPr>
      </p:pic>
      <p:sp>
        <p:nvSpPr>
          <p:cNvPr id="21" name="Slide Number Placeholder 5"/>
          <p:cNvSpPr>
            <a:spLocks noGrp="1"/>
          </p:cNvSpPr>
          <p:nvPr>
            <p:ph type="sldNum" sz="quarter" idx="4294967295"/>
          </p:nvPr>
        </p:nvSpPr>
        <p:spPr>
          <a:xfrm>
            <a:off x="9340644" y="649287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de-DE" dirty="0"/>
              <a:t>© Black </a:t>
            </a:r>
            <a:r>
              <a:rPr lang="de-DE" dirty="0" err="1"/>
              <a:t>Pear</a:t>
            </a:r>
            <a:r>
              <a:rPr lang="de-DE" dirty="0"/>
              <a:t> Software 2018 </a:t>
            </a:r>
            <a:endParaRPr lang="en-US" dirty="0"/>
          </a:p>
        </p:txBody>
      </p:sp>
    </p:spTree>
    <p:extLst>
      <p:ext uri="{BB962C8B-B14F-4D97-AF65-F5344CB8AC3E}">
        <p14:creationId xmlns:p14="http://schemas.microsoft.com/office/powerpoint/2010/main" val="296549461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94F9AA-3B16-604C-948C-101E0E554BC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424585" y="0"/>
            <a:ext cx="2767415" cy="6858000"/>
          </a:xfrm>
          <a:prstGeom prst="rect">
            <a:avLst/>
          </a:prstGeom>
        </p:spPr>
      </p:pic>
      <p:sp>
        <p:nvSpPr>
          <p:cNvPr id="36" name="Rectangle 35">
            <a:extLst>
              <a:ext uri="{FF2B5EF4-FFF2-40B4-BE49-F238E27FC236}">
                <a16:creationId xmlns:a16="http://schemas.microsoft.com/office/drawing/2014/main" id="{4BAE0B40-9CC3-C24F-991A-0FC2715C1939}"/>
              </a:ext>
            </a:extLst>
          </p:cNvPr>
          <p:cNvSpPr/>
          <p:nvPr/>
        </p:nvSpPr>
        <p:spPr>
          <a:xfrm>
            <a:off x="8534400" y="832624"/>
            <a:ext cx="947854" cy="144966"/>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lide Number Placeholder 5"/>
          <p:cNvSpPr>
            <a:spLocks noGrp="1"/>
          </p:cNvSpPr>
          <p:nvPr>
            <p:ph type="sldNum" sz="quarter" idx="4294967295"/>
          </p:nvPr>
        </p:nvSpPr>
        <p:spPr>
          <a:xfrm>
            <a:off x="9340644" y="649287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de-DE" dirty="0"/>
              <a:t>© Black </a:t>
            </a:r>
            <a:r>
              <a:rPr lang="de-DE" dirty="0" err="1"/>
              <a:t>Pear</a:t>
            </a:r>
            <a:r>
              <a:rPr lang="de-DE" dirty="0"/>
              <a:t> Software 2018 </a:t>
            </a:r>
            <a:endParaRPr lang="en-US" dirty="0"/>
          </a:p>
        </p:txBody>
      </p:sp>
      <p:pic>
        <p:nvPicPr>
          <p:cNvPr id="39" name="Picture 38" descr="Tabbed View - Summar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218" y="0"/>
            <a:ext cx="7567448" cy="6858000"/>
          </a:xfrm>
          <a:prstGeom prst="rect">
            <a:avLst/>
          </a:prstGeom>
        </p:spPr>
      </p:pic>
      <p:sp>
        <p:nvSpPr>
          <p:cNvPr id="5" name="Title 1"/>
          <p:cNvSpPr txBox="1">
            <a:spLocks/>
          </p:cNvSpPr>
          <p:nvPr/>
        </p:nvSpPr>
        <p:spPr>
          <a:xfrm>
            <a:off x="7776467" y="104633"/>
            <a:ext cx="4027061" cy="1195249"/>
          </a:xfrm>
          <a:prstGeom prst="rect">
            <a:avLst/>
          </a:prstGeom>
          <a:noFill/>
          <a:ln>
            <a:noFill/>
          </a:ln>
          <a:effectLst/>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err="1"/>
              <a:t>eSP</a:t>
            </a:r>
            <a:r>
              <a:rPr lang="en-US" sz="2400" dirty="0"/>
              <a:t> Shared Care Record </a:t>
            </a:r>
          </a:p>
          <a:p>
            <a:r>
              <a:rPr lang="en-US" sz="2400" dirty="0"/>
              <a:t>Live on Demand </a:t>
            </a:r>
          </a:p>
          <a:p>
            <a:r>
              <a:rPr lang="en-US" sz="2400" dirty="0"/>
              <a:t>Direct from Source Systems</a:t>
            </a:r>
          </a:p>
        </p:txBody>
      </p:sp>
    </p:spTree>
    <p:extLst>
      <p:ext uri="{BB962C8B-B14F-4D97-AF65-F5344CB8AC3E}">
        <p14:creationId xmlns:p14="http://schemas.microsoft.com/office/powerpoint/2010/main" val="24177515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EDAA11-B4D9-DA45-AC55-8A25A8165CC2}"/>
              </a:ext>
            </a:extLst>
          </p:cNvPr>
          <p:cNvPicPr>
            <a:picLocks noChangeAspect="1"/>
          </p:cNvPicPr>
          <p:nvPr/>
        </p:nvPicPr>
        <p:blipFill>
          <a:blip r:embed="rId2">
            <a:alphaModFix/>
          </a:blip>
          <a:stretch>
            <a:fillRect/>
          </a:stretch>
        </p:blipFill>
        <p:spPr>
          <a:xfrm>
            <a:off x="0" y="2195052"/>
            <a:ext cx="11636477" cy="3399503"/>
          </a:xfrm>
          <a:prstGeom prst="rect">
            <a:avLst/>
          </a:prstGeom>
        </p:spPr>
      </p:pic>
      <p:sp>
        <p:nvSpPr>
          <p:cNvPr id="3" name="TextBox 2">
            <a:extLst>
              <a:ext uri="{FF2B5EF4-FFF2-40B4-BE49-F238E27FC236}">
                <a16:creationId xmlns:a16="http://schemas.microsoft.com/office/drawing/2014/main" id="{F47A7CFA-156B-D84B-B692-B40F91621D82}"/>
              </a:ext>
            </a:extLst>
          </p:cNvPr>
          <p:cNvSpPr txBox="1"/>
          <p:nvPr/>
        </p:nvSpPr>
        <p:spPr>
          <a:xfrm>
            <a:off x="140110" y="286837"/>
            <a:ext cx="8959645" cy="646331"/>
          </a:xfrm>
          <a:prstGeom prst="rect">
            <a:avLst/>
          </a:prstGeom>
          <a:noFill/>
        </p:spPr>
        <p:txBody>
          <a:bodyPr wrap="square" rtlCol="0">
            <a:spAutoFit/>
          </a:bodyPr>
          <a:lstStyle/>
          <a:p>
            <a:r>
              <a:rPr lang="en-US" sz="3600" b="1" dirty="0">
                <a:latin typeface="Avenir Medium" panose="02000503020000020003" pitchFamily="2" charset="0"/>
              </a:rPr>
              <a:t>Questions ?</a:t>
            </a:r>
          </a:p>
        </p:txBody>
      </p:sp>
      <p:sp>
        <p:nvSpPr>
          <p:cNvPr id="4" name="TextBox 3">
            <a:extLst>
              <a:ext uri="{FF2B5EF4-FFF2-40B4-BE49-F238E27FC236}">
                <a16:creationId xmlns:a16="http://schemas.microsoft.com/office/drawing/2014/main" id="{E8ABF821-02C4-0E4B-8C76-40ED42C38B75}"/>
              </a:ext>
            </a:extLst>
          </p:cNvPr>
          <p:cNvSpPr txBox="1"/>
          <p:nvPr/>
        </p:nvSpPr>
        <p:spPr>
          <a:xfrm>
            <a:off x="3102078" y="5673045"/>
            <a:ext cx="8959645" cy="830997"/>
          </a:xfrm>
          <a:prstGeom prst="rect">
            <a:avLst/>
          </a:prstGeom>
          <a:noFill/>
        </p:spPr>
        <p:txBody>
          <a:bodyPr wrap="square" rtlCol="0">
            <a:spAutoFit/>
          </a:bodyPr>
          <a:lstStyle/>
          <a:p>
            <a:pPr algn="r"/>
            <a:r>
              <a:rPr lang="en-US" sz="2400" i="1" dirty="0">
                <a:latin typeface="Avenir Medium" panose="02000503020000020003" pitchFamily="2" charset="0"/>
              </a:rPr>
              <a:t>Integrating Services</a:t>
            </a:r>
          </a:p>
          <a:p>
            <a:pPr algn="r"/>
            <a:r>
              <a:rPr lang="en-US" sz="2400" i="1" dirty="0">
                <a:latin typeface="Avenir Medium" panose="02000503020000020003" pitchFamily="2" charset="0"/>
              </a:rPr>
              <a:t>Connecting Providers</a:t>
            </a:r>
          </a:p>
        </p:txBody>
      </p:sp>
      <p:sp>
        <p:nvSpPr>
          <p:cNvPr id="8" name="Rectangle 7">
            <a:extLst>
              <a:ext uri="{FF2B5EF4-FFF2-40B4-BE49-F238E27FC236}">
                <a16:creationId xmlns:a16="http://schemas.microsoft.com/office/drawing/2014/main" id="{2152F068-8002-AD4C-ABB7-46013A8CB08E}"/>
              </a:ext>
            </a:extLst>
          </p:cNvPr>
          <p:cNvSpPr/>
          <p:nvPr/>
        </p:nvSpPr>
        <p:spPr>
          <a:xfrm>
            <a:off x="11570110" y="2195052"/>
            <a:ext cx="621890" cy="3399503"/>
          </a:xfrm>
          <a:prstGeom prst="rect">
            <a:avLst/>
          </a:prstGeom>
          <a:solidFill>
            <a:srgbClr val="0113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7EB559F-32CE-C74F-9EF4-AF452B4731E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95295" y="1275733"/>
            <a:ext cx="1996705" cy="4948084"/>
          </a:xfrm>
          <a:prstGeom prst="rect">
            <a:avLst/>
          </a:prstGeom>
        </p:spPr>
      </p:pic>
    </p:spTree>
    <p:extLst>
      <p:ext uri="{BB962C8B-B14F-4D97-AF65-F5344CB8AC3E}">
        <p14:creationId xmlns:p14="http://schemas.microsoft.com/office/powerpoint/2010/main" val="862459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4400" dirty="0"/>
              <a:t>Copyright Notice</a:t>
            </a:r>
          </a:p>
        </p:txBody>
      </p:sp>
      <p:sp>
        <p:nvSpPr>
          <p:cNvPr id="4" name="Content Placeholder 3"/>
          <p:cNvSpPr txBox="1">
            <a:spLocks noGrp="1" noChangeArrowheads="1"/>
          </p:cNvSpPr>
          <p:nvPr>
            <p:ph idx="1"/>
          </p:nvPr>
        </p:nvSpPr>
        <p:spPr>
          <a:xfrm>
            <a:off x="2021255" y="2068684"/>
            <a:ext cx="7545655" cy="2322687"/>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31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31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31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31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31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31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31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31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3100">
                <a:solidFill>
                  <a:srgbClr val="000000"/>
                </a:solidFill>
                <a:latin typeface="Gill Sans" charset="0"/>
                <a:ea typeface="ヒラギノ角ゴ ProN W3" charset="0"/>
                <a:cs typeface="ヒラギノ角ゴ ProN W3" charset="0"/>
                <a:sym typeface="Gill Sans" charset="0"/>
              </a:defRPr>
            </a:lvl9pPr>
          </a:lstStyle>
          <a:p>
            <a:pPr marL="195237" indent="0" eaLnBrk="1" hangingPunct="1">
              <a:buNone/>
              <a:defRPr/>
            </a:pPr>
            <a:r>
              <a:rPr lang="en-US" sz="1200" dirty="0"/>
              <a:t>© </a:t>
            </a:r>
            <a:r>
              <a:rPr lang="en-US" sz="1200" u="sng" dirty="0"/>
              <a:t>Copyright</a:t>
            </a:r>
            <a:r>
              <a:rPr lang="en-US" sz="1200" dirty="0"/>
              <a:t> </a:t>
            </a:r>
            <a:endParaRPr lang="en-GB" sz="1200" dirty="0"/>
          </a:p>
          <a:p>
            <a:pPr marL="195237" indent="0" eaLnBrk="1" hangingPunct="1">
              <a:buNone/>
              <a:defRPr/>
            </a:pPr>
            <a:r>
              <a:rPr lang="en-US" sz="1200" dirty="0"/>
              <a:t> Copyright and other intellectual property rights contained in this presentation are owned by Black Pear Software Ltd.  </a:t>
            </a:r>
            <a:endParaRPr lang="en-GB" sz="1200" dirty="0"/>
          </a:p>
          <a:p>
            <a:pPr marL="195237" indent="0" eaLnBrk="1" hangingPunct="1">
              <a:buNone/>
              <a:defRPr/>
            </a:pPr>
            <a:r>
              <a:rPr lang="en-US" sz="1200" dirty="0"/>
              <a:t> No part of the layout, design or freestanding text may be reproduced in any material form (including photocopying </a:t>
            </a:r>
          </a:p>
          <a:p>
            <a:pPr marL="195237" indent="0" eaLnBrk="1" hangingPunct="1">
              <a:buNone/>
              <a:defRPr/>
            </a:pPr>
            <a:r>
              <a:rPr lang="en-US" sz="1200" dirty="0"/>
              <a:t>or storing it in any medium by electronic means and whether or not transiently or incidentally to some other use </a:t>
            </a:r>
          </a:p>
          <a:p>
            <a:pPr marL="195237" indent="0" eaLnBrk="1" hangingPunct="1">
              <a:buNone/>
              <a:defRPr/>
            </a:pPr>
            <a:r>
              <a:rPr lang="en-US" sz="1200" dirty="0"/>
              <a:t>of this publication) without the written permission of Black Pear Software Ltd except in accordance with the </a:t>
            </a:r>
          </a:p>
          <a:p>
            <a:pPr marL="195237" indent="0" eaLnBrk="1" hangingPunct="1">
              <a:buNone/>
              <a:defRPr/>
            </a:pPr>
            <a:r>
              <a:rPr lang="en-US" sz="1200" dirty="0"/>
              <a:t>provisions of the Copyright, Designs and Patents Act 1988.  </a:t>
            </a:r>
          </a:p>
          <a:p>
            <a:pPr marL="195237" indent="0" eaLnBrk="1" hangingPunct="1">
              <a:buNone/>
              <a:defRPr/>
            </a:pPr>
            <a:r>
              <a:rPr lang="en-US" sz="1200" dirty="0"/>
              <a:t>Applications for written permission to reproduce any part of this publication should be addressed to Black Pear </a:t>
            </a:r>
          </a:p>
          <a:p>
            <a:pPr marL="195237" indent="0" eaLnBrk="1" hangingPunct="1">
              <a:buNone/>
              <a:defRPr/>
            </a:pPr>
            <a:r>
              <a:rPr lang="en-US" sz="1200" dirty="0"/>
              <a:t>Software Ltd. </a:t>
            </a:r>
            <a:r>
              <a:rPr lang="en-GB" sz="1200" dirty="0" err="1"/>
              <a:t>Bartlam</a:t>
            </a:r>
            <a:r>
              <a:rPr lang="en-GB" sz="1200" dirty="0"/>
              <a:t> House, </a:t>
            </a:r>
            <a:r>
              <a:rPr lang="en-GB" sz="1200" dirty="0" err="1"/>
              <a:t>Shrawley</a:t>
            </a:r>
            <a:r>
              <a:rPr lang="en-GB" sz="1200" dirty="0"/>
              <a:t>, Worcester, WR6 6TP</a:t>
            </a:r>
            <a:r>
              <a:rPr lang="en-US" sz="1200" dirty="0"/>
              <a:t> or alternatively can be emailed to; </a:t>
            </a:r>
            <a:r>
              <a:rPr lang="en-US" sz="1200" u="sng" dirty="0" err="1"/>
              <a:t>info@blackpear.com</a:t>
            </a:r>
            <a:r>
              <a:rPr lang="en-US" sz="1200" dirty="0"/>
              <a:t> </a:t>
            </a:r>
            <a:endParaRPr lang="en-GB" sz="1200" dirty="0"/>
          </a:p>
        </p:txBody>
      </p:sp>
    </p:spTree>
    <p:extLst>
      <p:ext uri="{BB962C8B-B14F-4D97-AF65-F5344CB8AC3E}">
        <p14:creationId xmlns:p14="http://schemas.microsoft.com/office/powerpoint/2010/main" val="864235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9675" y="178596"/>
            <a:ext cx="8915833" cy="785583"/>
          </a:xfrm>
          <a:solidFill>
            <a:schemeClr val="bg1"/>
          </a:solidFill>
          <a:ln>
            <a:solidFill>
              <a:srgbClr val="000000"/>
            </a:solidFill>
          </a:ln>
        </p:spPr>
        <p:txBody>
          <a:bodyPr/>
          <a:lstStyle/>
          <a:p>
            <a:pPr algn="ctr"/>
            <a:r>
              <a:rPr lang="en-US" sz="2400" dirty="0">
                <a:solidFill>
                  <a:srgbClr val="000000"/>
                </a:solidFill>
              </a:rPr>
              <a:t>Connecting Care</a:t>
            </a:r>
            <a:r>
              <a:rPr lang="mr-IN" sz="2400" dirty="0">
                <a:solidFill>
                  <a:srgbClr val="000000"/>
                </a:solidFill>
              </a:rPr>
              <a:t>…</a:t>
            </a:r>
            <a:r>
              <a:rPr lang="en-US" sz="2400" dirty="0">
                <a:solidFill>
                  <a:srgbClr val="000000"/>
                </a:solidFill>
              </a:rPr>
              <a:t>Enabling  Transformation  </a:t>
            </a:r>
          </a:p>
        </p:txBody>
      </p:sp>
      <p:grpSp>
        <p:nvGrpSpPr>
          <p:cNvPr id="56" name="Group 55"/>
          <p:cNvGrpSpPr/>
          <p:nvPr/>
        </p:nvGrpSpPr>
        <p:grpSpPr>
          <a:xfrm>
            <a:off x="1817921" y="4564301"/>
            <a:ext cx="8867390" cy="658984"/>
            <a:chOff x="396877" y="5334066"/>
            <a:chExt cx="7204754" cy="658984"/>
          </a:xfrm>
        </p:grpSpPr>
        <p:grpSp>
          <p:nvGrpSpPr>
            <p:cNvPr id="32" name="Group 31"/>
            <p:cNvGrpSpPr/>
            <p:nvPr/>
          </p:nvGrpSpPr>
          <p:grpSpPr>
            <a:xfrm>
              <a:off x="1820670" y="5366981"/>
              <a:ext cx="1435462" cy="625812"/>
              <a:chOff x="2012646" y="5366981"/>
              <a:chExt cx="1435462" cy="625812"/>
            </a:xfrm>
          </p:grpSpPr>
          <p:sp>
            <p:nvSpPr>
              <p:cNvPr id="8" name="Rectangle 7"/>
              <p:cNvSpPr/>
              <p:nvPr/>
            </p:nvSpPr>
            <p:spPr>
              <a:xfrm>
                <a:off x="2012646" y="5366981"/>
                <a:ext cx="1435462" cy="625812"/>
              </a:xfrm>
              <a:prstGeom prst="rect">
                <a:avLst/>
              </a:prstGeom>
              <a:solidFill>
                <a:srgbClr val="EA9434"/>
              </a:solidFill>
              <a:ln w="12700" cap="flat" cmpd="sng">
                <a:solidFill>
                  <a:srgbClr val="00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497791" rtl="0" latinLnBrk="1" hangingPunct="0"/>
                <a:endParaRPr lang="en-US" sz="3400">
                  <a:solidFill>
                    <a:srgbClr val="FFFFFF"/>
                  </a:solidFill>
                  <a:effectLst>
                    <a:outerShdw blurRad="38100" dist="12700" dir="5400000" rotWithShape="0">
                      <a:srgbClr val="000000">
                        <a:alpha val="50000"/>
                      </a:srgbClr>
                    </a:outerShdw>
                  </a:effectLst>
                </a:endParaRPr>
              </a:p>
            </p:txBody>
          </p:sp>
          <p:sp>
            <p:nvSpPr>
              <p:cNvPr id="9" name="Shape 58"/>
              <p:cNvSpPr/>
              <p:nvPr/>
            </p:nvSpPr>
            <p:spPr>
              <a:xfrm>
                <a:off x="2639285" y="5404033"/>
                <a:ext cx="691914" cy="4910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7405" tIns="37405" rIns="37405" bIns="37405" numCol="1" anchor="ctr">
                <a:spAutoFit/>
              </a:bodyPr>
              <a:lstStyle>
                <a:lvl1pPr>
                  <a:defRPr sz="3100"/>
                </a:lvl1pPr>
              </a:lstStyle>
              <a:p>
                <a:pPr algn="l">
                  <a:defRPr sz="1800"/>
                </a:pPr>
                <a:r>
                  <a:rPr lang="en-GB" sz="900" b="1" dirty="0">
                    <a:latin typeface="Helvetica"/>
                    <a:cs typeface="Helvetica"/>
                  </a:rPr>
                  <a:t>Pyrusium</a:t>
                </a:r>
              </a:p>
              <a:p>
                <a:pPr algn="l">
                  <a:defRPr sz="1800"/>
                </a:pPr>
                <a:r>
                  <a:rPr lang="en-GB" sz="900" dirty="0">
                    <a:latin typeface="Helvetica"/>
                    <a:cs typeface="Helvetica"/>
                  </a:rPr>
                  <a:t>Application Integration </a:t>
                </a:r>
              </a:p>
            </p:txBody>
          </p:sp>
          <p:pic>
            <p:nvPicPr>
              <p:cNvPr id="10" name="Picture 9" descr="iTunesArtwork-5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2966" y="5440974"/>
                <a:ext cx="504690" cy="477998"/>
              </a:xfrm>
              <a:prstGeom prst="rect">
                <a:avLst/>
              </a:prstGeom>
            </p:spPr>
          </p:pic>
        </p:grpSp>
        <p:grpSp>
          <p:nvGrpSpPr>
            <p:cNvPr id="3" name="Group 2"/>
            <p:cNvGrpSpPr/>
            <p:nvPr/>
          </p:nvGrpSpPr>
          <p:grpSpPr>
            <a:xfrm>
              <a:off x="396877" y="5366981"/>
              <a:ext cx="1493085" cy="625812"/>
              <a:chOff x="396877" y="5366981"/>
              <a:chExt cx="1493085" cy="625812"/>
            </a:xfrm>
          </p:grpSpPr>
          <p:sp>
            <p:nvSpPr>
              <p:cNvPr id="12" name="Rectangle 11"/>
              <p:cNvSpPr/>
              <p:nvPr/>
            </p:nvSpPr>
            <p:spPr>
              <a:xfrm>
                <a:off x="396877" y="5366981"/>
                <a:ext cx="1423793" cy="625812"/>
              </a:xfrm>
              <a:prstGeom prst="rect">
                <a:avLst/>
              </a:prstGeom>
              <a:solidFill>
                <a:schemeClr val="bg1">
                  <a:lumMod val="75000"/>
                </a:schemeClr>
              </a:solidFill>
              <a:ln w="12700" cap="flat" cmpd="sng">
                <a:solidFill>
                  <a:srgbClr val="00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497791" rtl="0" latinLnBrk="1" hangingPunct="0"/>
                <a:endParaRPr lang="en-US" sz="3400">
                  <a:solidFill>
                    <a:srgbClr val="FFFFFF"/>
                  </a:solidFill>
                  <a:effectLst>
                    <a:outerShdw blurRad="38100" dist="12700" dir="5400000" rotWithShape="0">
                      <a:srgbClr val="000000">
                        <a:alpha val="50000"/>
                      </a:srgbClr>
                    </a:outerShdw>
                  </a:effectLst>
                </a:endParaRPr>
              </a:p>
            </p:txBody>
          </p:sp>
          <p:pic>
            <p:nvPicPr>
              <p:cNvPr id="13" name="Picture 12" descr="Icon-763 (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36" y="5453232"/>
                <a:ext cx="499847" cy="441840"/>
              </a:xfrm>
              <a:prstGeom prst="rect">
                <a:avLst/>
              </a:prstGeom>
            </p:spPr>
          </p:pic>
          <p:sp>
            <p:nvSpPr>
              <p:cNvPr id="14" name="Shape 58"/>
              <p:cNvSpPr/>
              <p:nvPr/>
            </p:nvSpPr>
            <p:spPr>
              <a:xfrm>
                <a:off x="967383" y="5426370"/>
                <a:ext cx="922579" cy="4910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7405" tIns="37405" rIns="37405" bIns="37405" numCol="1" anchor="ctr">
                <a:spAutoFit/>
              </a:bodyPr>
              <a:lstStyle>
                <a:lvl1pPr>
                  <a:defRPr sz="3100"/>
                </a:lvl1pPr>
              </a:lstStyle>
              <a:p>
                <a:pPr algn="l">
                  <a:defRPr sz="1800"/>
                </a:pPr>
                <a:r>
                  <a:rPr lang="en-GB" sz="900" b="1" dirty="0" err="1">
                    <a:latin typeface="Helvetica"/>
                    <a:cs typeface="Helvetica"/>
                  </a:rPr>
                  <a:t>pyrusConnect</a:t>
                </a:r>
                <a:r>
                  <a:rPr lang="en-GB" sz="900" b="1" dirty="0">
                    <a:latin typeface="Helvetica"/>
                    <a:cs typeface="Helvetica"/>
                  </a:rPr>
                  <a:t> </a:t>
                </a:r>
              </a:p>
              <a:p>
                <a:pPr algn="l">
                  <a:defRPr sz="1800"/>
                </a:pPr>
                <a:r>
                  <a:rPr lang="en-GB" sz="900" dirty="0">
                    <a:latin typeface="Helvetica"/>
                    <a:cs typeface="Helvetica"/>
                  </a:rPr>
                  <a:t>Interoperability</a:t>
                </a:r>
              </a:p>
              <a:p>
                <a:pPr algn="l">
                  <a:defRPr sz="1800"/>
                </a:pPr>
                <a:r>
                  <a:rPr lang="en-GB" sz="900" dirty="0">
                    <a:latin typeface="Helvetica"/>
                    <a:cs typeface="Helvetica"/>
                  </a:rPr>
                  <a:t>Read &amp; Write</a:t>
                </a:r>
              </a:p>
            </p:txBody>
          </p:sp>
        </p:grpSp>
        <p:grpSp>
          <p:nvGrpSpPr>
            <p:cNvPr id="52" name="Group 51"/>
            <p:cNvGrpSpPr/>
            <p:nvPr/>
          </p:nvGrpSpPr>
          <p:grpSpPr>
            <a:xfrm>
              <a:off x="3256132" y="5334066"/>
              <a:ext cx="1473862" cy="658728"/>
              <a:chOff x="3297991" y="5345401"/>
              <a:chExt cx="1473862" cy="639684"/>
            </a:xfrm>
          </p:grpSpPr>
          <p:sp>
            <p:nvSpPr>
              <p:cNvPr id="4" name="Rectangle 3"/>
              <p:cNvSpPr/>
              <p:nvPr/>
            </p:nvSpPr>
            <p:spPr>
              <a:xfrm>
                <a:off x="3297991" y="5374441"/>
                <a:ext cx="1435462" cy="610644"/>
              </a:xfrm>
              <a:prstGeom prst="rect">
                <a:avLst/>
              </a:prstGeom>
              <a:solidFill>
                <a:schemeClr val="accent1">
                  <a:lumMod val="20000"/>
                  <a:lumOff val="80000"/>
                </a:schemeClr>
              </a:solidFill>
              <a:ln w="12700" cap="flat" cmpd="sng">
                <a:solidFill>
                  <a:srgbClr val="00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3289" tIns="43289" rIns="43289" bIns="43289" numCol="1" spcCol="32467" rtlCol="0" anchor="ctr">
                <a:spAutoFit/>
              </a:bodyPr>
              <a:lstStyle/>
              <a:p>
                <a:pPr defTabSz="497791" rtl="0" latinLnBrk="1" hangingPunct="0"/>
                <a:endParaRPr lang="en-US" sz="3400">
                  <a:solidFill>
                    <a:srgbClr val="FFFFFF"/>
                  </a:solidFill>
                  <a:effectLst>
                    <a:outerShdw blurRad="38100" dist="12700" dir="5400000" rotWithShape="0">
                      <a:srgbClr val="000000">
                        <a:alpha val="50000"/>
                      </a:srgbClr>
                    </a:outerShdw>
                  </a:effectLst>
                </a:endParaRPr>
              </a:p>
            </p:txBody>
          </p:sp>
          <p:pic>
            <p:nvPicPr>
              <p:cNvPr id="15" name="Picture 14" descr="iTunesArtwork@2x.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6213" y="5438530"/>
                <a:ext cx="458255" cy="482523"/>
              </a:xfrm>
              <a:prstGeom prst="rect">
                <a:avLst/>
              </a:prstGeom>
            </p:spPr>
          </p:pic>
          <p:sp>
            <p:nvSpPr>
              <p:cNvPr id="16" name="Shape 58"/>
              <p:cNvSpPr/>
              <p:nvPr/>
            </p:nvSpPr>
            <p:spPr>
              <a:xfrm>
                <a:off x="3878761" y="5345401"/>
                <a:ext cx="893092" cy="61836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1874" tIns="31874" rIns="31874" bIns="31874" numCol="1" anchor="ctr">
                <a:spAutoFit/>
              </a:bodyPr>
              <a:lstStyle>
                <a:lvl1pPr>
                  <a:defRPr sz="3100"/>
                </a:lvl1pPr>
              </a:lstStyle>
              <a:p>
                <a:pPr algn="l">
                  <a:defRPr sz="1800"/>
                </a:pPr>
                <a:r>
                  <a:rPr lang="en-GB" sz="900" b="1" dirty="0" err="1">
                    <a:latin typeface="Helvetica"/>
                    <a:cs typeface="Helvetica"/>
                  </a:rPr>
                  <a:t>pyrusCloud</a:t>
                </a:r>
                <a:endParaRPr lang="en-GB" sz="900" b="1" dirty="0">
                  <a:latin typeface="Helvetica"/>
                  <a:cs typeface="Helvetica"/>
                </a:endParaRPr>
              </a:p>
              <a:p>
                <a:pPr algn="l">
                  <a:defRPr sz="1800"/>
                </a:pPr>
                <a:r>
                  <a:rPr lang="en-GB" sz="900" dirty="0">
                    <a:latin typeface="Helvetica"/>
                    <a:cs typeface="Helvetica"/>
                  </a:rPr>
                  <a:t>FHIR records</a:t>
                </a:r>
              </a:p>
              <a:p>
                <a:pPr algn="l">
                  <a:defRPr sz="1800"/>
                </a:pPr>
                <a:r>
                  <a:rPr lang="en-GB" sz="900" dirty="0">
                    <a:latin typeface="Helvetica"/>
                    <a:cs typeface="Helvetica"/>
                  </a:rPr>
                  <a:t>Notification </a:t>
                </a:r>
              </a:p>
              <a:p>
                <a:pPr algn="l">
                  <a:defRPr sz="1800"/>
                </a:pPr>
                <a:r>
                  <a:rPr lang="en-GB" sz="900" dirty="0">
                    <a:latin typeface="Helvetica"/>
                    <a:cs typeface="Helvetica"/>
                  </a:rPr>
                  <a:t>services</a:t>
                </a:r>
              </a:p>
            </p:txBody>
          </p:sp>
        </p:grpSp>
        <p:grpSp>
          <p:nvGrpSpPr>
            <p:cNvPr id="53" name="Group 52"/>
            <p:cNvGrpSpPr/>
            <p:nvPr/>
          </p:nvGrpSpPr>
          <p:grpSpPr>
            <a:xfrm>
              <a:off x="4691594" y="5366056"/>
              <a:ext cx="1466122" cy="626737"/>
              <a:chOff x="5072220" y="5387094"/>
              <a:chExt cx="1466122" cy="610644"/>
            </a:xfrm>
          </p:grpSpPr>
          <p:sp>
            <p:nvSpPr>
              <p:cNvPr id="6" name="Rectangle 5"/>
              <p:cNvSpPr/>
              <p:nvPr/>
            </p:nvSpPr>
            <p:spPr>
              <a:xfrm>
                <a:off x="5072220" y="5387094"/>
                <a:ext cx="1466122" cy="610644"/>
              </a:xfrm>
              <a:prstGeom prst="rect">
                <a:avLst/>
              </a:prstGeom>
              <a:solidFill>
                <a:srgbClr val="7CC459"/>
              </a:solidFill>
              <a:ln w="12700" cap="flat" cmpd="sng">
                <a:solidFill>
                  <a:srgbClr val="00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3289" tIns="43289" rIns="43289" bIns="43289" numCol="1" spcCol="32467" rtlCol="0" anchor="ctr">
                <a:spAutoFit/>
              </a:bodyPr>
              <a:lstStyle/>
              <a:p>
                <a:pPr defTabSz="497791" rtl="0" latinLnBrk="1" hangingPunct="0"/>
                <a:endParaRPr lang="en-US" sz="3400">
                  <a:solidFill>
                    <a:srgbClr val="FFFFFF"/>
                  </a:solidFill>
                  <a:effectLst>
                    <a:outerShdw blurRad="38100" dist="12700" dir="5400000" rotWithShape="0">
                      <a:srgbClr val="000000">
                        <a:alpha val="50000"/>
                      </a:srgbClr>
                    </a:outerShdw>
                  </a:effectLst>
                </a:endParaRPr>
              </a:p>
            </p:txBody>
          </p:sp>
          <p:pic>
            <p:nvPicPr>
              <p:cNvPr id="18" name="Picture 17" descr="Icon-40@2x.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42240" y="5460088"/>
                <a:ext cx="466457" cy="478044"/>
              </a:xfrm>
              <a:prstGeom prst="rect">
                <a:avLst/>
              </a:prstGeom>
            </p:spPr>
          </p:pic>
        </p:grpSp>
        <p:sp>
          <p:nvSpPr>
            <p:cNvPr id="19" name="Shape 58"/>
            <p:cNvSpPr/>
            <p:nvPr/>
          </p:nvSpPr>
          <p:spPr>
            <a:xfrm>
              <a:off x="5269476" y="5363971"/>
              <a:ext cx="841392" cy="61836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1874" tIns="31874" rIns="31874" bIns="31874" numCol="1" anchor="ctr">
              <a:spAutoFit/>
            </a:bodyPr>
            <a:lstStyle>
              <a:lvl1pPr>
                <a:defRPr sz="3100"/>
              </a:lvl1pPr>
            </a:lstStyle>
            <a:p>
              <a:pPr algn="l">
                <a:defRPr sz="1800"/>
              </a:pPr>
              <a:r>
                <a:rPr lang="en-GB" sz="900" b="1" dirty="0" err="1">
                  <a:latin typeface="Helvetica"/>
                  <a:cs typeface="Helvetica"/>
                </a:rPr>
                <a:t>eSP</a:t>
              </a:r>
              <a:endParaRPr lang="en-GB" sz="900" b="1" dirty="0">
                <a:latin typeface="Helvetica"/>
                <a:cs typeface="Helvetica"/>
              </a:endParaRPr>
            </a:p>
            <a:p>
              <a:pPr algn="l">
                <a:defRPr sz="1800"/>
              </a:pPr>
              <a:r>
                <a:rPr lang="en-GB" sz="900" dirty="0">
                  <a:latin typeface="Helvetica"/>
                  <a:cs typeface="Helvetica"/>
                </a:rPr>
                <a:t>Integrated </a:t>
              </a:r>
            </a:p>
            <a:p>
              <a:pPr algn="l">
                <a:defRPr sz="1800"/>
              </a:pPr>
              <a:r>
                <a:rPr lang="en-GB" sz="900" dirty="0">
                  <a:latin typeface="Helvetica"/>
                  <a:cs typeface="Helvetica"/>
                </a:rPr>
                <a:t>electronic </a:t>
              </a:r>
            </a:p>
            <a:p>
              <a:pPr algn="l">
                <a:defRPr sz="1800"/>
              </a:pPr>
              <a:r>
                <a:rPr lang="en-GB" sz="900" dirty="0">
                  <a:latin typeface="Helvetica"/>
                  <a:cs typeface="Helvetica"/>
                </a:rPr>
                <a:t>Shared Plans</a:t>
              </a:r>
            </a:p>
          </p:txBody>
        </p:sp>
        <p:sp>
          <p:nvSpPr>
            <p:cNvPr id="5" name="Rectangle 4"/>
            <p:cNvSpPr/>
            <p:nvPr/>
          </p:nvSpPr>
          <p:spPr>
            <a:xfrm>
              <a:off x="6157717" y="5367363"/>
              <a:ext cx="1443914" cy="625687"/>
            </a:xfrm>
            <a:prstGeom prst="rect">
              <a:avLst/>
            </a:prstGeom>
            <a:solidFill>
              <a:srgbClr val="40A6A6"/>
            </a:solidFill>
            <a:ln w="12700" cap="flat" cmpd="sng">
              <a:solidFill>
                <a:srgbClr val="00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3289" tIns="43289" rIns="43289" bIns="43289" numCol="1" spcCol="32467" rtlCol="0" anchor="ctr">
              <a:spAutoFit/>
            </a:bodyPr>
            <a:lstStyle/>
            <a:p>
              <a:pPr defTabSz="497791" rtl="0" latinLnBrk="1" hangingPunct="0"/>
              <a:endParaRPr lang="en-US" sz="3400">
                <a:solidFill>
                  <a:srgbClr val="FFFFFF"/>
                </a:solidFill>
                <a:effectLst>
                  <a:outerShdw blurRad="38100" dist="12700" dir="5400000" rotWithShape="0">
                    <a:srgbClr val="000000">
                      <a:alpha val="50000"/>
                    </a:srgbClr>
                  </a:outerShdw>
                </a:effectLst>
              </a:endParaRPr>
            </a:p>
          </p:txBody>
        </p:sp>
        <p:pic>
          <p:nvPicPr>
            <p:cNvPr id="17" name="Picture 16" descr="Ic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07856" y="5420546"/>
              <a:ext cx="476159" cy="476218"/>
            </a:xfrm>
            <a:prstGeom prst="rect">
              <a:avLst/>
            </a:prstGeom>
          </p:spPr>
        </p:pic>
        <p:sp>
          <p:nvSpPr>
            <p:cNvPr id="20" name="Shape 58"/>
            <p:cNvSpPr/>
            <p:nvPr/>
          </p:nvSpPr>
          <p:spPr>
            <a:xfrm>
              <a:off x="6765504" y="5369828"/>
              <a:ext cx="791582" cy="61836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1874" tIns="31874" rIns="31874" bIns="31874" numCol="1" anchor="ctr">
              <a:spAutoFit/>
            </a:bodyPr>
            <a:lstStyle>
              <a:lvl1pPr>
                <a:defRPr sz="3100"/>
              </a:lvl1pPr>
            </a:lstStyle>
            <a:p>
              <a:pPr algn="l">
                <a:defRPr sz="1800"/>
              </a:pPr>
              <a:r>
                <a:rPr lang="en-GB" sz="900" b="1" dirty="0" err="1">
                  <a:latin typeface="Helvetica"/>
                  <a:cs typeface="Helvetica"/>
                </a:rPr>
                <a:t>eRA</a:t>
              </a:r>
              <a:endParaRPr lang="en-GB" sz="900" b="1" dirty="0">
                <a:latin typeface="Helvetica"/>
                <a:cs typeface="Helvetica"/>
              </a:endParaRPr>
            </a:p>
            <a:p>
              <a:pPr algn="l">
                <a:defRPr sz="1800"/>
              </a:pPr>
              <a:r>
                <a:rPr lang="en-GB" sz="900" dirty="0">
                  <a:latin typeface="Helvetica"/>
                  <a:cs typeface="Helvetica"/>
                </a:rPr>
                <a:t>Cross </a:t>
              </a:r>
            </a:p>
            <a:p>
              <a:pPr algn="l">
                <a:defRPr sz="1800"/>
              </a:pPr>
              <a:r>
                <a:rPr lang="en-GB" sz="900" dirty="0">
                  <a:latin typeface="Helvetica"/>
                  <a:cs typeface="Helvetica"/>
                </a:rPr>
                <a:t>organisation Appointments </a:t>
              </a:r>
            </a:p>
          </p:txBody>
        </p:sp>
      </p:grpSp>
      <p:grpSp>
        <p:nvGrpSpPr>
          <p:cNvPr id="88" name="Group 87"/>
          <p:cNvGrpSpPr/>
          <p:nvPr/>
        </p:nvGrpSpPr>
        <p:grpSpPr>
          <a:xfrm>
            <a:off x="1789677" y="2046264"/>
            <a:ext cx="8908604" cy="718145"/>
            <a:chOff x="1454112" y="2046263"/>
            <a:chExt cx="7238241" cy="718145"/>
          </a:xfrm>
        </p:grpSpPr>
        <p:sp>
          <p:nvSpPr>
            <p:cNvPr id="83" name="Rectangle 82"/>
            <p:cNvSpPr/>
            <p:nvPr/>
          </p:nvSpPr>
          <p:spPr>
            <a:xfrm>
              <a:off x="1454112" y="2046263"/>
              <a:ext cx="7238241" cy="718145"/>
            </a:xfrm>
            <a:prstGeom prst="rect">
              <a:avLst/>
            </a:prstGeom>
            <a:solidFill>
              <a:schemeClr val="bg1"/>
            </a:solidFill>
            <a:ln w="12700" cap="flat" cmpd="sng">
              <a:solidFill>
                <a:srgbClr val="00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5" name="TextBox 44"/>
            <p:cNvSpPr txBox="1"/>
            <p:nvPr/>
          </p:nvSpPr>
          <p:spPr>
            <a:xfrm>
              <a:off x="1591225" y="2234178"/>
              <a:ext cx="1139520" cy="318030"/>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7" tIns="50797" rIns="50797" bIns="50797" numCol="1" spcCol="38098" rtlCol="0" anchor="ctr">
              <a:spAutoFit/>
            </a:bodyPr>
            <a:lstStyle/>
            <a:p>
              <a:pPr defTabSz="497791" rtl="0" latinLnBrk="1" hangingPunct="0"/>
              <a:r>
                <a:rPr lang="en-US" sz="1400" dirty="0">
                  <a:solidFill>
                    <a:srgbClr val="000000"/>
                  </a:solidFill>
                  <a:latin typeface="+mn-lt"/>
                </a:rPr>
                <a:t>GP Access</a:t>
              </a:r>
            </a:p>
          </p:txBody>
        </p:sp>
        <p:sp>
          <p:nvSpPr>
            <p:cNvPr id="46" name="TextBox 45"/>
            <p:cNvSpPr txBox="1"/>
            <p:nvPr/>
          </p:nvSpPr>
          <p:spPr>
            <a:xfrm>
              <a:off x="3008387" y="2126457"/>
              <a:ext cx="1500304" cy="533473"/>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7" tIns="50797" rIns="50797" bIns="50797" numCol="1" spcCol="38098" rtlCol="0" anchor="ctr">
              <a:spAutoFit/>
            </a:bodyPr>
            <a:lstStyle/>
            <a:p>
              <a:pPr defTabSz="497791" rtl="0" latinLnBrk="1" hangingPunct="0"/>
              <a:r>
                <a:rPr lang="en-US" sz="1400" dirty="0">
                  <a:solidFill>
                    <a:srgbClr val="000000"/>
                  </a:solidFill>
                  <a:latin typeface="+mn-lt"/>
                </a:rPr>
                <a:t>Comprehensive </a:t>
              </a:r>
            </a:p>
            <a:p>
              <a:pPr defTabSz="497791" rtl="0" latinLnBrk="1" hangingPunct="0"/>
              <a:r>
                <a:rPr lang="en-US" sz="1400" dirty="0">
                  <a:solidFill>
                    <a:srgbClr val="000000"/>
                  </a:solidFill>
                  <a:latin typeface="+mn-lt"/>
                </a:rPr>
                <a:t>Assessment</a:t>
              </a:r>
            </a:p>
          </p:txBody>
        </p:sp>
        <p:sp>
          <p:nvSpPr>
            <p:cNvPr id="47" name="TextBox 46"/>
            <p:cNvSpPr txBox="1"/>
            <p:nvPr/>
          </p:nvSpPr>
          <p:spPr>
            <a:xfrm>
              <a:off x="5968696" y="2202724"/>
              <a:ext cx="1139520" cy="318030"/>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7" tIns="50797" rIns="50797" bIns="50797" numCol="1" spcCol="38098" rtlCol="0" anchor="ctr">
              <a:spAutoFit/>
            </a:bodyPr>
            <a:lstStyle/>
            <a:p>
              <a:pPr defTabSz="497791" rtl="0" latinLnBrk="1" hangingPunct="0"/>
              <a:r>
                <a:rPr lang="en-US" sz="1400" dirty="0">
                  <a:solidFill>
                    <a:srgbClr val="000000"/>
                  </a:solidFill>
                  <a:latin typeface="+mn-lt"/>
                </a:rPr>
                <a:t>Frailty </a:t>
              </a:r>
            </a:p>
          </p:txBody>
        </p:sp>
        <p:sp>
          <p:nvSpPr>
            <p:cNvPr id="48" name="TextBox 47"/>
            <p:cNvSpPr txBox="1"/>
            <p:nvPr/>
          </p:nvSpPr>
          <p:spPr>
            <a:xfrm>
              <a:off x="4841086" y="2234178"/>
              <a:ext cx="1139520" cy="318030"/>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7" tIns="50797" rIns="50797" bIns="50797" numCol="1" spcCol="38098" rtlCol="0" anchor="ctr">
              <a:spAutoFit/>
            </a:bodyPr>
            <a:lstStyle/>
            <a:p>
              <a:pPr defTabSz="497791" rtl="0" latinLnBrk="1" hangingPunct="0"/>
              <a:r>
                <a:rPr lang="en-US" sz="1400" dirty="0">
                  <a:solidFill>
                    <a:srgbClr val="000000"/>
                  </a:solidFill>
                  <a:latin typeface="+mn-lt"/>
                </a:rPr>
                <a:t>End of Life</a:t>
              </a:r>
            </a:p>
          </p:txBody>
        </p:sp>
        <p:sp>
          <p:nvSpPr>
            <p:cNvPr id="49" name="TextBox 48"/>
            <p:cNvSpPr txBox="1"/>
            <p:nvPr/>
          </p:nvSpPr>
          <p:spPr>
            <a:xfrm>
              <a:off x="7141707" y="2095003"/>
              <a:ext cx="1274098" cy="533473"/>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7" tIns="50797" rIns="50797" bIns="50797" numCol="1" spcCol="38098" rtlCol="0" anchor="ctr">
              <a:spAutoFit/>
            </a:bodyPr>
            <a:lstStyle/>
            <a:p>
              <a:pPr defTabSz="497791" rtl="0" latinLnBrk="1" hangingPunct="0"/>
              <a:r>
                <a:rPr lang="en-US" sz="1400" dirty="0">
                  <a:solidFill>
                    <a:srgbClr val="000000"/>
                  </a:solidFill>
                  <a:latin typeface="+mn-lt"/>
                </a:rPr>
                <a:t>Shared care</a:t>
              </a:r>
            </a:p>
            <a:p>
              <a:pPr defTabSz="497791" rtl="0" latinLnBrk="1" hangingPunct="0"/>
              <a:r>
                <a:rPr lang="en-US" sz="1400" dirty="0">
                  <a:solidFill>
                    <a:srgbClr val="000000"/>
                  </a:solidFill>
                  <a:latin typeface="+mn-lt"/>
                </a:rPr>
                <a:t>Records</a:t>
              </a:r>
            </a:p>
          </p:txBody>
        </p:sp>
      </p:grpSp>
      <p:grpSp>
        <p:nvGrpSpPr>
          <p:cNvPr id="85" name="Group 84"/>
          <p:cNvGrpSpPr/>
          <p:nvPr/>
        </p:nvGrpSpPr>
        <p:grpSpPr>
          <a:xfrm>
            <a:off x="1789676" y="2977283"/>
            <a:ext cx="8915832" cy="1273973"/>
            <a:chOff x="1454112" y="2977283"/>
            <a:chExt cx="7238242" cy="1273973"/>
          </a:xfrm>
        </p:grpSpPr>
        <p:sp>
          <p:nvSpPr>
            <p:cNvPr id="57" name="TextBox 56"/>
            <p:cNvSpPr txBox="1"/>
            <p:nvPr/>
          </p:nvSpPr>
          <p:spPr>
            <a:xfrm>
              <a:off x="6444764" y="3974263"/>
              <a:ext cx="2247590" cy="276993"/>
            </a:xfrm>
            <a:prstGeom prst="rect">
              <a:avLst/>
            </a:prstGeom>
            <a:solidFill>
              <a:schemeClr val="tx1">
                <a:lumMod val="75000"/>
                <a:lumOff val="25000"/>
              </a:schemeClr>
            </a:solidFill>
          </p:spPr>
          <p:txBody>
            <a:bodyPr wrap="square" lIns="91434" tIns="45717" rIns="91434" bIns="45717" rtlCol="0">
              <a:spAutoFit/>
            </a:bodyPr>
            <a:lstStyle/>
            <a:p>
              <a:pPr algn="ctr"/>
              <a:r>
                <a:rPr lang="en-US" sz="1200" dirty="0">
                  <a:solidFill>
                    <a:srgbClr val="FFFFFF"/>
                  </a:solidFill>
                  <a:latin typeface="Calibri"/>
                  <a:cs typeface="Calibri"/>
                </a:rPr>
                <a:t>Read/Write access to GP / EPRs</a:t>
              </a:r>
            </a:p>
          </p:txBody>
        </p:sp>
        <p:sp>
          <p:nvSpPr>
            <p:cNvPr id="58" name="TextBox 57"/>
            <p:cNvSpPr txBox="1"/>
            <p:nvPr/>
          </p:nvSpPr>
          <p:spPr>
            <a:xfrm>
              <a:off x="6737006" y="3315498"/>
              <a:ext cx="1949843" cy="276993"/>
            </a:xfrm>
            <a:prstGeom prst="rect">
              <a:avLst/>
            </a:prstGeom>
            <a:solidFill>
              <a:schemeClr val="tx1">
                <a:lumMod val="75000"/>
                <a:lumOff val="25000"/>
              </a:schemeClr>
            </a:solidFill>
          </p:spPr>
          <p:txBody>
            <a:bodyPr wrap="square" lIns="91434" tIns="45717" rIns="91434" bIns="45717" rtlCol="0">
              <a:spAutoFit/>
            </a:bodyPr>
            <a:lstStyle/>
            <a:p>
              <a:pPr algn="ctr"/>
              <a:r>
                <a:rPr lang="en-US" sz="1200" dirty="0">
                  <a:solidFill>
                    <a:srgbClr val="FFFFFF"/>
                  </a:solidFill>
                  <a:latin typeface="Calibri"/>
                  <a:cs typeface="Calibri"/>
                </a:rPr>
                <a:t>Service specific data use</a:t>
              </a:r>
            </a:p>
          </p:txBody>
        </p:sp>
        <p:sp>
          <p:nvSpPr>
            <p:cNvPr id="59" name="TextBox 58"/>
            <p:cNvSpPr txBox="1"/>
            <p:nvPr/>
          </p:nvSpPr>
          <p:spPr>
            <a:xfrm>
              <a:off x="3760200" y="3650666"/>
              <a:ext cx="2194704" cy="276993"/>
            </a:xfrm>
            <a:prstGeom prst="rect">
              <a:avLst/>
            </a:prstGeom>
            <a:solidFill>
              <a:schemeClr val="tx1">
                <a:lumMod val="75000"/>
                <a:lumOff val="25000"/>
              </a:schemeClr>
            </a:solidFill>
          </p:spPr>
          <p:txBody>
            <a:bodyPr wrap="square" lIns="91434" tIns="45717" rIns="91434" bIns="45717" rtlCol="0">
              <a:spAutoFit/>
            </a:bodyPr>
            <a:lstStyle/>
            <a:p>
              <a:pPr algn="ctr"/>
              <a:r>
                <a:rPr lang="en-US" sz="1200" dirty="0">
                  <a:solidFill>
                    <a:srgbClr val="FFFFFF"/>
                  </a:solidFill>
                  <a:latin typeface="Calibri"/>
                  <a:cs typeface="Calibri"/>
                </a:rPr>
                <a:t>Proactive notifications &amp; Alerts</a:t>
              </a:r>
            </a:p>
          </p:txBody>
        </p:sp>
        <p:sp>
          <p:nvSpPr>
            <p:cNvPr id="60" name="TextBox 59"/>
            <p:cNvSpPr txBox="1"/>
            <p:nvPr/>
          </p:nvSpPr>
          <p:spPr>
            <a:xfrm>
              <a:off x="4055684" y="3315498"/>
              <a:ext cx="2621924" cy="276993"/>
            </a:xfrm>
            <a:prstGeom prst="rect">
              <a:avLst/>
            </a:prstGeom>
            <a:solidFill>
              <a:schemeClr val="tx1">
                <a:lumMod val="75000"/>
                <a:lumOff val="25000"/>
              </a:schemeClr>
            </a:solidFill>
          </p:spPr>
          <p:txBody>
            <a:bodyPr wrap="square" lIns="91434" tIns="45717" rIns="91434" bIns="45717" rtlCol="0">
              <a:spAutoFit/>
            </a:bodyPr>
            <a:lstStyle/>
            <a:p>
              <a:pPr algn="ctr"/>
              <a:r>
                <a:rPr lang="en-US" sz="1200" dirty="0">
                  <a:solidFill>
                    <a:srgbClr val="FFFFFF"/>
                  </a:solidFill>
                  <a:latin typeface="Calibri"/>
                  <a:cs typeface="Calibri"/>
                </a:rPr>
                <a:t>Context aware presentation of services</a:t>
              </a:r>
            </a:p>
          </p:txBody>
        </p:sp>
        <p:sp>
          <p:nvSpPr>
            <p:cNvPr id="61" name="TextBox 60"/>
            <p:cNvSpPr txBox="1"/>
            <p:nvPr/>
          </p:nvSpPr>
          <p:spPr>
            <a:xfrm>
              <a:off x="4206164" y="3974263"/>
              <a:ext cx="2160830" cy="276993"/>
            </a:xfrm>
            <a:prstGeom prst="rect">
              <a:avLst/>
            </a:prstGeom>
            <a:solidFill>
              <a:schemeClr val="tx1">
                <a:lumMod val="75000"/>
                <a:lumOff val="25000"/>
              </a:schemeClr>
            </a:solidFill>
          </p:spPr>
          <p:txBody>
            <a:bodyPr wrap="square" lIns="91434" tIns="45717" rIns="91434" bIns="45717" rtlCol="0">
              <a:spAutoFit/>
            </a:bodyPr>
            <a:lstStyle/>
            <a:p>
              <a:pPr algn="ctr"/>
              <a:r>
                <a:rPr lang="en-US" sz="1200" dirty="0">
                  <a:solidFill>
                    <a:srgbClr val="FFFFFF"/>
                  </a:solidFill>
                  <a:latin typeface="Calibri"/>
                  <a:cs typeface="Calibri"/>
                </a:rPr>
                <a:t>Auto real time outcomes return</a:t>
              </a:r>
            </a:p>
          </p:txBody>
        </p:sp>
        <p:sp>
          <p:nvSpPr>
            <p:cNvPr id="62" name="TextBox 61"/>
            <p:cNvSpPr txBox="1"/>
            <p:nvPr/>
          </p:nvSpPr>
          <p:spPr>
            <a:xfrm>
              <a:off x="1463818" y="3974263"/>
              <a:ext cx="2684741" cy="276993"/>
            </a:xfrm>
            <a:prstGeom prst="rect">
              <a:avLst/>
            </a:prstGeom>
            <a:solidFill>
              <a:schemeClr val="tx1">
                <a:lumMod val="75000"/>
                <a:lumOff val="25000"/>
              </a:schemeClr>
            </a:solidFill>
          </p:spPr>
          <p:txBody>
            <a:bodyPr wrap="square" lIns="91434" tIns="45717" rIns="91434" bIns="45717" rtlCol="0">
              <a:spAutoFit/>
            </a:bodyPr>
            <a:lstStyle/>
            <a:p>
              <a:pPr algn="ctr" defTabSz="430126">
                <a:defRPr/>
              </a:pPr>
              <a:r>
                <a:rPr lang="en-US" sz="1200" dirty="0">
                  <a:solidFill>
                    <a:srgbClr val="FFFFFF"/>
                  </a:solidFill>
                  <a:latin typeface="Calibri"/>
                  <a:cs typeface="Calibri"/>
                </a:rPr>
                <a:t>Cross org/system Refs &amp; Appointments</a:t>
              </a:r>
            </a:p>
          </p:txBody>
        </p:sp>
        <p:sp>
          <p:nvSpPr>
            <p:cNvPr id="63" name="TextBox 62"/>
            <p:cNvSpPr txBox="1"/>
            <p:nvPr/>
          </p:nvSpPr>
          <p:spPr>
            <a:xfrm>
              <a:off x="1454112" y="2977283"/>
              <a:ext cx="7238242" cy="276993"/>
            </a:xfrm>
            <a:prstGeom prst="rect">
              <a:avLst/>
            </a:prstGeom>
            <a:solidFill>
              <a:schemeClr val="tx1">
                <a:lumMod val="75000"/>
                <a:lumOff val="25000"/>
              </a:schemeClr>
            </a:solidFill>
          </p:spPr>
          <p:txBody>
            <a:bodyPr wrap="square" lIns="91434" tIns="45717" rIns="91434" bIns="45717" rtlCol="0">
              <a:spAutoFit/>
            </a:bodyPr>
            <a:lstStyle/>
            <a:p>
              <a:pPr algn="ctr" defTabSz="430126">
                <a:defRPr/>
              </a:pPr>
              <a:r>
                <a:rPr lang="en-US" sz="1200" dirty="0">
                  <a:solidFill>
                    <a:srgbClr val="FFFFFF"/>
                  </a:solidFill>
                  <a:latin typeface="Calibri"/>
                  <a:cs typeface="Calibri"/>
                </a:rPr>
                <a:t>Cross organization shared care records</a:t>
              </a:r>
            </a:p>
          </p:txBody>
        </p:sp>
        <p:sp>
          <p:nvSpPr>
            <p:cNvPr id="64" name="TextBox 63"/>
            <p:cNvSpPr txBox="1"/>
            <p:nvPr/>
          </p:nvSpPr>
          <p:spPr>
            <a:xfrm>
              <a:off x="1454112" y="3315498"/>
              <a:ext cx="2526359" cy="276993"/>
            </a:xfrm>
            <a:prstGeom prst="rect">
              <a:avLst/>
            </a:prstGeom>
            <a:solidFill>
              <a:schemeClr val="tx1">
                <a:lumMod val="75000"/>
                <a:lumOff val="25000"/>
              </a:schemeClr>
            </a:solidFill>
          </p:spPr>
          <p:txBody>
            <a:bodyPr wrap="square" lIns="91434" tIns="45717" rIns="91434" bIns="45717" rtlCol="0">
              <a:spAutoFit/>
            </a:bodyPr>
            <a:lstStyle/>
            <a:p>
              <a:pPr algn="ctr"/>
              <a:r>
                <a:rPr lang="en-US" sz="1200" dirty="0">
                  <a:solidFill>
                    <a:srgbClr val="FFFFFF"/>
                  </a:solidFill>
                  <a:latin typeface="Calibri"/>
                  <a:cs typeface="Calibri"/>
                </a:rPr>
                <a:t>Triaged cross org referrals</a:t>
              </a:r>
            </a:p>
          </p:txBody>
        </p:sp>
        <p:sp>
          <p:nvSpPr>
            <p:cNvPr id="66" name="TextBox 65"/>
            <p:cNvSpPr txBox="1"/>
            <p:nvPr/>
          </p:nvSpPr>
          <p:spPr>
            <a:xfrm>
              <a:off x="6025271" y="3644166"/>
              <a:ext cx="2661578" cy="276993"/>
            </a:xfrm>
            <a:prstGeom prst="rect">
              <a:avLst/>
            </a:prstGeom>
            <a:solidFill>
              <a:schemeClr val="tx1">
                <a:lumMod val="75000"/>
                <a:lumOff val="25000"/>
              </a:schemeClr>
            </a:solidFill>
          </p:spPr>
          <p:txBody>
            <a:bodyPr wrap="square" lIns="91434" tIns="45717" rIns="91434" bIns="45717" rtlCol="0">
              <a:spAutoFit/>
            </a:bodyPr>
            <a:lstStyle/>
            <a:p>
              <a:pPr algn="ctr"/>
              <a:r>
                <a:rPr lang="en-US" sz="1200" dirty="0">
                  <a:solidFill>
                    <a:srgbClr val="FFFFFF"/>
                  </a:solidFill>
                  <a:latin typeface="Calibri"/>
                  <a:cs typeface="Calibri"/>
                </a:rPr>
                <a:t>Intelligent guided controlled workflows</a:t>
              </a:r>
            </a:p>
          </p:txBody>
        </p:sp>
        <p:sp>
          <p:nvSpPr>
            <p:cNvPr id="68" name="TextBox 67"/>
            <p:cNvSpPr txBox="1"/>
            <p:nvPr/>
          </p:nvSpPr>
          <p:spPr>
            <a:xfrm>
              <a:off x="1454112" y="3646520"/>
              <a:ext cx="2234432" cy="276993"/>
            </a:xfrm>
            <a:prstGeom prst="rect">
              <a:avLst/>
            </a:prstGeom>
            <a:solidFill>
              <a:schemeClr val="tx1">
                <a:lumMod val="75000"/>
                <a:lumOff val="25000"/>
              </a:schemeClr>
            </a:solidFill>
          </p:spPr>
          <p:txBody>
            <a:bodyPr wrap="square" lIns="91434" tIns="45717" rIns="91434" bIns="45717" rtlCol="0">
              <a:spAutoFit/>
            </a:bodyPr>
            <a:lstStyle/>
            <a:p>
              <a:pPr algn="ctr"/>
              <a:r>
                <a:rPr lang="en-US" sz="1200" dirty="0">
                  <a:solidFill>
                    <a:srgbClr val="FFFFFF"/>
                  </a:solidFill>
                  <a:latin typeface="Calibri"/>
                  <a:cs typeface="Calibri"/>
                </a:rPr>
                <a:t>Integrated electronic care plans  </a:t>
              </a:r>
            </a:p>
          </p:txBody>
        </p:sp>
      </p:grpSp>
      <p:grpSp>
        <p:nvGrpSpPr>
          <p:cNvPr id="21" name="Group 20"/>
          <p:cNvGrpSpPr/>
          <p:nvPr/>
        </p:nvGrpSpPr>
        <p:grpSpPr>
          <a:xfrm>
            <a:off x="1789677" y="1028734"/>
            <a:ext cx="8915831" cy="748917"/>
            <a:chOff x="1454112" y="1028733"/>
            <a:chExt cx="7244113" cy="748917"/>
          </a:xfrm>
        </p:grpSpPr>
        <p:sp>
          <p:nvSpPr>
            <p:cNvPr id="69" name="TextBox 68"/>
            <p:cNvSpPr txBox="1"/>
            <p:nvPr/>
          </p:nvSpPr>
          <p:spPr>
            <a:xfrm>
              <a:off x="1454112" y="1028733"/>
              <a:ext cx="7244113" cy="748917"/>
            </a:xfrm>
            <a:prstGeom prst="rect">
              <a:avLst/>
            </a:prstGeom>
            <a:solidFill>
              <a:schemeClr val="accent1">
                <a:lumMod val="75000"/>
              </a:schemeClr>
            </a:solid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7" tIns="50797" rIns="50797" bIns="50797" numCol="1" spcCol="38098" rtlCol="0" anchor="ctr">
              <a:spAutoFit/>
            </a:bodyPr>
            <a:lstStyle/>
            <a:p>
              <a:pPr algn="l" defTabSz="497791" rtl="0" latinLnBrk="1" hangingPunct="0"/>
              <a:r>
                <a:rPr lang="en-US" sz="1400" dirty="0">
                  <a:solidFill>
                    <a:schemeClr val="bg1"/>
                  </a:solidFill>
                  <a:latin typeface="+mn-lt"/>
                </a:rPr>
                <a:t>Proactive &amp; </a:t>
              </a:r>
            </a:p>
            <a:p>
              <a:pPr algn="l" defTabSz="497791" rtl="0" latinLnBrk="1" hangingPunct="0"/>
              <a:r>
                <a:rPr lang="en-US" sz="1400" dirty="0">
                  <a:solidFill>
                    <a:schemeClr val="bg1"/>
                  </a:solidFill>
                  <a:latin typeface="+mn-lt"/>
                </a:rPr>
                <a:t>Preventative </a:t>
              </a:r>
            </a:p>
            <a:p>
              <a:pPr algn="l" defTabSz="497791" rtl="0" latinLnBrk="1" hangingPunct="0"/>
              <a:r>
                <a:rPr lang="en-US" sz="1400" dirty="0">
                  <a:solidFill>
                    <a:schemeClr val="bg1"/>
                  </a:solidFill>
                  <a:latin typeface="+mn-lt"/>
                </a:rPr>
                <a:t>Care </a:t>
              </a:r>
            </a:p>
          </p:txBody>
        </p:sp>
        <p:sp>
          <p:nvSpPr>
            <p:cNvPr id="70" name="TextBox 69"/>
            <p:cNvSpPr txBox="1"/>
            <p:nvPr/>
          </p:nvSpPr>
          <p:spPr>
            <a:xfrm>
              <a:off x="4544902" y="1028733"/>
              <a:ext cx="1423794" cy="748917"/>
            </a:xfrm>
            <a:prstGeom prst="rect">
              <a:avLst/>
            </a:prstGeom>
            <a:solidFill>
              <a:srgbClr val="024C9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7" tIns="50797" rIns="50797" bIns="50797" numCol="1" spcCol="38098" rtlCol="0" anchor="ctr">
              <a:spAutoFit/>
            </a:bodyPr>
            <a:lstStyle/>
            <a:p>
              <a:pPr algn="l" defTabSz="497791" rtl="0" latinLnBrk="1" hangingPunct="0"/>
              <a:r>
                <a:rPr lang="en-US" sz="1400" dirty="0">
                  <a:solidFill>
                    <a:schemeClr val="bg1"/>
                  </a:solidFill>
                  <a:latin typeface="+mn-lt"/>
                </a:rPr>
                <a:t>Urgent &amp; </a:t>
              </a:r>
            </a:p>
            <a:p>
              <a:pPr algn="l" defTabSz="497791" rtl="0" latinLnBrk="1" hangingPunct="0"/>
              <a:r>
                <a:rPr lang="en-US" sz="1400" dirty="0">
                  <a:solidFill>
                    <a:schemeClr val="bg1"/>
                  </a:solidFill>
                  <a:latin typeface="+mn-lt"/>
                </a:rPr>
                <a:t>Emergency </a:t>
              </a:r>
            </a:p>
            <a:p>
              <a:pPr algn="l" defTabSz="497791" rtl="0" latinLnBrk="1" hangingPunct="0"/>
              <a:r>
                <a:rPr lang="en-US" sz="1400" dirty="0">
                  <a:solidFill>
                    <a:schemeClr val="bg1"/>
                  </a:solidFill>
                  <a:latin typeface="+mn-lt"/>
                </a:rPr>
                <a:t>Care </a:t>
              </a:r>
            </a:p>
          </p:txBody>
        </p:sp>
        <p:sp>
          <p:nvSpPr>
            <p:cNvPr id="71" name="TextBox 70"/>
            <p:cNvSpPr txBox="1"/>
            <p:nvPr/>
          </p:nvSpPr>
          <p:spPr>
            <a:xfrm>
              <a:off x="5963967" y="1136455"/>
              <a:ext cx="1427282" cy="533473"/>
            </a:xfrm>
            <a:prstGeom prst="rect">
              <a:avLst/>
            </a:prstGeom>
            <a:solidFill>
              <a:srgbClr val="024C9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7" tIns="50797" rIns="50797" bIns="50797" numCol="1" spcCol="38098" rtlCol="0" anchor="ctr">
              <a:spAutoFit/>
            </a:bodyPr>
            <a:lstStyle/>
            <a:p>
              <a:pPr algn="l" defTabSz="497791" rtl="0" latinLnBrk="1" hangingPunct="0"/>
              <a:r>
                <a:rPr lang="en-US" sz="1400" dirty="0">
                  <a:solidFill>
                    <a:schemeClr val="bg1"/>
                  </a:solidFill>
                  <a:latin typeface="+mn-lt"/>
                </a:rPr>
                <a:t>Planned </a:t>
              </a:r>
            </a:p>
            <a:p>
              <a:pPr algn="l" defTabSz="497791" rtl="0" latinLnBrk="1" hangingPunct="0"/>
              <a:r>
                <a:rPr lang="en-US" sz="1400" dirty="0">
                  <a:solidFill>
                    <a:schemeClr val="bg1"/>
                  </a:solidFill>
                  <a:latin typeface="+mn-lt"/>
                </a:rPr>
                <a:t>Care </a:t>
              </a:r>
            </a:p>
          </p:txBody>
        </p:sp>
        <p:sp>
          <p:nvSpPr>
            <p:cNvPr id="72" name="TextBox 71"/>
            <p:cNvSpPr txBox="1"/>
            <p:nvPr/>
          </p:nvSpPr>
          <p:spPr>
            <a:xfrm>
              <a:off x="2895616" y="1136455"/>
              <a:ext cx="1426842" cy="533473"/>
            </a:xfrm>
            <a:prstGeom prst="rect">
              <a:avLst/>
            </a:prstGeom>
            <a:solidFill>
              <a:srgbClr val="024C9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7" tIns="50797" rIns="50797" bIns="50797" numCol="1" spcCol="38098" rtlCol="0" anchor="ctr">
              <a:spAutoFit/>
            </a:bodyPr>
            <a:lstStyle/>
            <a:p>
              <a:pPr algn="l" defTabSz="497791" rtl="0" latinLnBrk="1" hangingPunct="0"/>
              <a:r>
                <a:rPr lang="en-US" sz="1400" dirty="0">
                  <a:solidFill>
                    <a:schemeClr val="bg1"/>
                  </a:solidFill>
                  <a:latin typeface="+mn-lt"/>
                </a:rPr>
                <a:t>Productivity &amp; </a:t>
              </a:r>
            </a:p>
            <a:p>
              <a:pPr algn="l" defTabSz="497791" rtl="0" latinLnBrk="1" hangingPunct="0"/>
              <a:r>
                <a:rPr lang="en-US" sz="1400" dirty="0">
                  <a:solidFill>
                    <a:schemeClr val="bg1"/>
                  </a:solidFill>
                  <a:latin typeface="+mn-lt"/>
                </a:rPr>
                <a:t>Efficiency</a:t>
              </a:r>
            </a:p>
          </p:txBody>
        </p:sp>
        <p:sp>
          <p:nvSpPr>
            <p:cNvPr id="73" name="TextBox 72"/>
            <p:cNvSpPr txBox="1"/>
            <p:nvPr/>
          </p:nvSpPr>
          <p:spPr>
            <a:xfrm>
              <a:off x="7232770" y="1136455"/>
              <a:ext cx="1423427" cy="533473"/>
            </a:xfrm>
            <a:prstGeom prst="rect">
              <a:avLst/>
            </a:prstGeom>
            <a:solidFill>
              <a:srgbClr val="024C9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7" tIns="50797" rIns="50797" bIns="50797" numCol="1" spcCol="38098" rtlCol="0" anchor="ctr">
              <a:spAutoFit/>
            </a:bodyPr>
            <a:lstStyle/>
            <a:p>
              <a:pPr algn="l" defTabSz="497791" rtl="0" latinLnBrk="1" hangingPunct="0"/>
              <a:r>
                <a:rPr lang="en-US" sz="1400" dirty="0">
                  <a:solidFill>
                    <a:schemeClr val="bg1"/>
                  </a:solidFill>
                  <a:latin typeface="+mn-lt"/>
                </a:rPr>
                <a:t>Primary Care</a:t>
              </a:r>
            </a:p>
            <a:p>
              <a:pPr algn="l" defTabSz="497791" rtl="0" latinLnBrk="1" hangingPunct="0"/>
              <a:r>
                <a:rPr lang="en-US" sz="1400" dirty="0">
                  <a:solidFill>
                    <a:schemeClr val="bg1"/>
                  </a:solidFill>
                  <a:latin typeface="+mn-lt"/>
                </a:rPr>
                <a:t>Development</a:t>
              </a:r>
            </a:p>
          </p:txBody>
        </p:sp>
      </p:grpSp>
      <p:sp>
        <p:nvSpPr>
          <p:cNvPr id="74" name="TextBox 73"/>
          <p:cNvSpPr txBox="1"/>
          <p:nvPr/>
        </p:nvSpPr>
        <p:spPr>
          <a:xfrm>
            <a:off x="1789676" y="2628477"/>
            <a:ext cx="8908606" cy="348807"/>
          </a:xfrm>
          <a:prstGeom prst="rect">
            <a:avLst/>
          </a:prstGeom>
          <a:solidFill>
            <a:srgbClr val="BFBFBF"/>
          </a:solid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7" tIns="50797" rIns="50797" bIns="50797" numCol="1" spcCol="38098" rtlCol="0" anchor="ctr">
            <a:spAutoFit/>
          </a:bodyPr>
          <a:lstStyle/>
          <a:p>
            <a:pPr algn="ctr" defTabSz="497791" rtl="0" latinLnBrk="1" hangingPunct="0"/>
            <a:r>
              <a:rPr lang="en-US" sz="1600" dirty="0">
                <a:solidFill>
                  <a:schemeClr val="tx1"/>
                </a:solidFill>
                <a:latin typeface="+mn-lt"/>
              </a:rPr>
              <a:t>SERVICES</a:t>
            </a:r>
          </a:p>
        </p:txBody>
      </p:sp>
      <p:sp>
        <p:nvSpPr>
          <p:cNvPr id="75" name="TextBox 74"/>
          <p:cNvSpPr txBox="1"/>
          <p:nvPr/>
        </p:nvSpPr>
        <p:spPr>
          <a:xfrm>
            <a:off x="1817922" y="4251257"/>
            <a:ext cx="8867390" cy="348807"/>
          </a:xfrm>
          <a:prstGeom prst="rect">
            <a:avLst/>
          </a:prstGeom>
          <a:solidFill>
            <a:srgbClr val="BFBFBF"/>
          </a:solid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7" tIns="50797" rIns="50797" bIns="50797" numCol="1" spcCol="38098" rtlCol="0" anchor="ctr">
            <a:spAutoFit/>
          </a:bodyPr>
          <a:lstStyle/>
          <a:p>
            <a:pPr algn="ctr" defTabSz="497791" rtl="0" latinLnBrk="1" hangingPunct="0"/>
            <a:r>
              <a:rPr lang="en-US" sz="1600" dirty="0">
                <a:solidFill>
                  <a:schemeClr val="tx1"/>
                </a:solidFill>
                <a:latin typeface="+mn-lt"/>
              </a:rPr>
              <a:t>TRANSFORMATION CAPABILITIES</a:t>
            </a:r>
          </a:p>
        </p:txBody>
      </p:sp>
      <p:sp>
        <p:nvSpPr>
          <p:cNvPr id="79" name="TextBox 78"/>
          <p:cNvSpPr txBox="1"/>
          <p:nvPr/>
        </p:nvSpPr>
        <p:spPr>
          <a:xfrm>
            <a:off x="1789677" y="1777651"/>
            <a:ext cx="8915831" cy="348807"/>
          </a:xfrm>
          <a:prstGeom prst="rect">
            <a:avLst/>
          </a:prstGeom>
          <a:solidFill>
            <a:schemeClr val="bg1">
              <a:lumMod val="75000"/>
            </a:schemeClr>
          </a:solid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7" tIns="50797" rIns="50797" bIns="50797" numCol="1" spcCol="38098" rtlCol="0" anchor="ctr">
            <a:spAutoFit/>
          </a:bodyPr>
          <a:lstStyle/>
          <a:p>
            <a:pPr algn="ctr" defTabSz="497791" rtl="0" latinLnBrk="1" hangingPunct="0"/>
            <a:r>
              <a:rPr lang="en-US" sz="1600" dirty="0">
                <a:solidFill>
                  <a:schemeClr val="tx1"/>
                </a:solidFill>
                <a:latin typeface="+mn-lt"/>
              </a:rPr>
              <a:t>STP WORKSTREAMS</a:t>
            </a:r>
          </a:p>
        </p:txBody>
      </p:sp>
      <p:grpSp>
        <p:nvGrpSpPr>
          <p:cNvPr id="23" name="Group 22">
            <a:extLst>
              <a:ext uri="{FF2B5EF4-FFF2-40B4-BE49-F238E27FC236}">
                <a16:creationId xmlns:a16="http://schemas.microsoft.com/office/drawing/2014/main" id="{5B10AE27-7967-4D40-8868-911C3A8784AA}"/>
              </a:ext>
            </a:extLst>
          </p:cNvPr>
          <p:cNvGrpSpPr/>
          <p:nvPr/>
        </p:nvGrpSpPr>
        <p:grpSpPr>
          <a:xfrm>
            <a:off x="1808910" y="5223286"/>
            <a:ext cx="8876401" cy="1526175"/>
            <a:chOff x="1808910" y="5223286"/>
            <a:chExt cx="8876401" cy="1526175"/>
          </a:xfrm>
        </p:grpSpPr>
        <p:sp>
          <p:nvSpPr>
            <p:cNvPr id="77" name="TextBox 76"/>
            <p:cNvSpPr txBox="1"/>
            <p:nvPr/>
          </p:nvSpPr>
          <p:spPr>
            <a:xfrm>
              <a:off x="1808910" y="6400654"/>
              <a:ext cx="8876401" cy="348807"/>
            </a:xfrm>
            <a:prstGeom prst="rect">
              <a:avLst/>
            </a:prstGeom>
            <a:solidFill>
              <a:srgbClr val="BFBFBF"/>
            </a:solid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7" tIns="50797" rIns="50797" bIns="50797" numCol="1" spcCol="38098" rtlCol="0" anchor="ctr">
              <a:spAutoFit/>
            </a:bodyPr>
            <a:lstStyle/>
            <a:p>
              <a:pPr algn="ctr" defTabSz="497791" rtl="0" latinLnBrk="1" hangingPunct="0"/>
              <a:r>
                <a:rPr lang="en-US" sz="1600" dirty="0">
                  <a:solidFill>
                    <a:schemeClr val="tx1"/>
                  </a:solidFill>
                  <a:latin typeface="+mn-lt"/>
                </a:rPr>
                <a:t>CURRENT IMT</a:t>
              </a:r>
            </a:p>
          </p:txBody>
        </p:sp>
        <p:sp>
          <p:nvSpPr>
            <p:cNvPr id="76" name="TextBox 75"/>
            <p:cNvSpPr txBox="1"/>
            <p:nvPr/>
          </p:nvSpPr>
          <p:spPr>
            <a:xfrm>
              <a:off x="1817921" y="5223286"/>
              <a:ext cx="8865003" cy="348807"/>
            </a:xfrm>
            <a:prstGeom prst="rect">
              <a:avLst/>
            </a:prstGeom>
            <a:solidFill>
              <a:srgbClr val="BFBFBF"/>
            </a:solid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7" tIns="50797" rIns="50797" bIns="50797" numCol="1" spcCol="38098" rtlCol="0" anchor="ctr">
              <a:spAutoFit/>
            </a:bodyPr>
            <a:lstStyle/>
            <a:p>
              <a:pPr algn="ctr" defTabSz="497791" rtl="0" latinLnBrk="1" hangingPunct="0"/>
              <a:r>
                <a:rPr lang="en-US" sz="1600" dirty="0">
                  <a:solidFill>
                    <a:schemeClr val="tx1"/>
                  </a:solidFill>
                  <a:latin typeface="+mn-lt"/>
                </a:rPr>
                <a:t>BP </a:t>
              </a:r>
              <a:r>
                <a:rPr lang="en-US" sz="1600" dirty="0"/>
                <a:t>PLATFORMS &amp; TOOLKITS</a:t>
              </a:r>
              <a:endParaRPr lang="en-US" sz="1600" dirty="0">
                <a:solidFill>
                  <a:schemeClr val="tx1"/>
                </a:solidFill>
                <a:latin typeface="+mn-lt"/>
              </a:endParaRPr>
            </a:p>
          </p:txBody>
        </p:sp>
        <p:sp>
          <p:nvSpPr>
            <p:cNvPr id="78" name="Rectangle 77"/>
            <p:cNvSpPr/>
            <p:nvPr/>
          </p:nvSpPr>
          <p:spPr>
            <a:xfrm>
              <a:off x="1815685" y="5627300"/>
              <a:ext cx="8869626" cy="718145"/>
            </a:xfrm>
            <a:prstGeom prst="rect">
              <a:avLst/>
            </a:prstGeom>
            <a:solidFill>
              <a:schemeClr val="bg1"/>
            </a:solidFill>
            <a:ln w="12700" cap="flat" cmpd="sng">
              <a:solidFill>
                <a:srgbClr val="00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24" name="Picture 23" descr="emisWeb.jpg"/>
            <p:cNvPicPr>
              <a:picLocks noChangeAspect="1"/>
            </p:cNvPicPr>
            <p:nvPr/>
          </p:nvPicPr>
          <p:blipFill>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081683" y="5407928"/>
              <a:ext cx="1408794" cy="1056596"/>
            </a:xfrm>
            <a:prstGeom prst="rect">
              <a:avLst/>
            </a:prstGeom>
            <a:ln w="19050">
              <a:noFill/>
            </a:ln>
          </p:spPr>
        </p:pic>
        <p:pic>
          <p:nvPicPr>
            <p:cNvPr id="26" name="adastra.jpg"/>
            <p:cNvPicPr/>
            <p:nvPr/>
          </p:nvPicPr>
          <p:blipFill>
            <a:blip r:embed="rId8">
              <a:extLst/>
            </a:blip>
            <a:stretch>
              <a:fillRect/>
            </a:stretch>
          </p:blipFill>
          <p:spPr>
            <a:xfrm>
              <a:off x="5549158" y="5640018"/>
              <a:ext cx="1429329" cy="275066"/>
            </a:xfrm>
            <a:prstGeom prst="rect">
              <a:avLst/>
            </a:prstGeom>
            <a:ln w="12700" cap="flat">
              <a:noFill/>
              <a:miter lim="400000"/>
            </a:ln>
            <a:effectLst/>
          </p:spPr>
        </p:pic>
        <p:pic>
          <p:nvPicPr>
            <p:cNvPr id="27" name="Picture 26" descr="logo.gi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43336" y="6043090"/>
              <a:ext cx="1367980" cy="292407"/>
            </a:xfrm>
            <a:prstGeom prst="rect">
              <a:avLst/>
            </a:prstGeom>
          </p:spPr>
        </p:pic>
        <p:grpSp>
          <p:nvGrpSpPr>
            <p:cNvPr id="28" name="Group 27"/>
            <p:cNvGrpSpPr/>
            <p:nvPr/>
          </p:nvGrpSpPr>
          <p:grpSpPr>
            <a:xfrm>
              <a:off x="7897056" y="5653690"/>
              <a:ext cx="1072839" cy="454819"/>
              <a:chOff x="7617296" y="5085184"/>
              <a:chExt cx="1800200" cy="864096"/>
            </a:xfrm>
          </p:grpSpPr>
          <p:sp>
            <p:nvSpPr>
              <p:cNvPr id="29" name="Rectangle 28"/>
              <p:cNvSpPr/>
              <p:nvPr/>
            </p:nvSpPr>
            <p:spPr bwMode="auto">
              <a:xfrm>
                <a:off x="7617296" y="5085184"/>
                <a:ext cx="1800200" cy="864096"/>
              </a:xfrm>
              <a:prstGeom prst="rect">
                <a:avLst/>
              </a:prstGeom>
              <a:solidFill>
                <a:schemeClr val="accent1">
                  <a:lumMod val="90000"/>
                  <a:lumOff val="10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914340" rtl="0" fontAlgn="base">
                  <a:spcBef>
                    <a:spcPct val="0"/>
                  </a:spcBef>
                  <a:spcAft>
                    <a:spcPct val="0"/>
                  </a:spcAft>
                </a:pPr>
                <a:endParaRPr lang="en-US" sz="4200">
                  <a:solidFill>
                    <a:srgbClr val="000000"/>
                  </a:solidFill>
                  <a:latin typeface="Gill Sans" charset="0"/>
                  <a:ea typeface="ヒラギノ角ゴ ProN W3" charset="0"/>
                  <a:cs typeface="ヒラギノ角ゴ ProN W3" charset="0"/>
                  <a:sym typeface="Gill Sans" charset="0"/>
                </a:endParaRPr>
              </a:p>
            </p:txBody>
          </p:sp>
          <p:pic>
            <p:nvPicPr>
              <p:cNvPr id="30" name="Picture 29" descr="03544-Docman-Logo.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61312" y="5280302"/>
                <a:ext cx="1478457" cy="524614"/>
              </a:xfrm>
              <a:prstGeom prst="rect">
                <a:avLst/>
              </a:prstGeom>
            </p:spPr>
          </p:pic>
        </p:grpSp>
        <p:pic>
          <p:nvPicPr>
            <p:cNvPr id="7" name="Picture 6"/>
            <p:cNvPicPr>
              <a:picLocks noChangeAspect="1"/>
            </p:cNvPicPr>
            <p:nvPr/>
          </p:nvPicPr>
          <p:blipFill>
            <a:blip r:embed="rId11"/>
            <a:stretch>
              <a:fillRect/>
            </a:stretch>
          </p:blipFill>
          <p:spPr>
            <a:xfrm>
              <a:off x="4500907" y="5670063"/>
              <a:ext cx="821354" cy="251624"/>
            </a:xfrm>
            <a:prstGeom prst="rect">
              <a:avLst/>
            </a:prstGeom>
          </p:spPr>
        </p:pic>
        <p:pic>
          <p:nvPicPr>
            <p:cNvPr id="65" name="Picture 64" descr="tpp-blue-transparent.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490477" y="5701976"/>
              <a:ext cx="749951" cy="367635"/>
            </a:xfrm>
            <a:prstGeom prst="rect">
              <a:avLst/>
            </a:prstGeom>
            <a:solidFill>
              <a:srgbClr val="FFFFFF"/>
            </a:solidFill>
            <a:scene3d>
              <a:camera prst="isometricOffAxis1Right"/>
              <a:lightRig rig="threePt" dir="t"/>
            </a:scene3d>
          </p:spPr>
        </p:pic>
        <p:pic>
          <p:nvPicPr>
            <p:cNvPr id="67" name="Picture 66">
              <a:extLst>
                <a:ext uri="{FF2B5EF4-FFF2-40B4-BE49-F238E27FC236}">
                  <a16:creationId xmlns:a16="http://schemas.microsoft.com/office/drawing/2014/main" id="{F2598DED-032F-5A4B-8547-8B567B340AED}"/>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094931" y="5881099"/>
              <a:ext cx="749952" cy="387311"/>
            </a:xfrm>
            <a:prstGeom prst="rect">
              <a:avLst/>
            </a:prstGeom>
          </p:spPr>
        </p:pic>
        <p:pic>
          <p:nvPicPr>
            <p:cNvPr id="80" name="Picture 79">
              <a:extLst>
                <a:ext uri="{FF2B5EF4-FFF2-40B4-BE49-F238E27FC236}">
                  <a16:creationId xmlns:a16="http://schemas.microsoft.com/office/drawing/2014/main" id="{98BA4A13-7DBA-A74C-BE55-1154EEE616CA}"/>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9385172" y="5731377"/>
              <a:ext cx="972743" cy="470425"/>
            </a:xfrm>
            <a:prstGeom prst="rect">
              <a:avLst/>
            </a:prstGeom>
          </p:spPr>
        </p:pic>
        <p:pic>
          <p:nvPicPr>
            <p:cNvPr id="81" name="Picture 80">
              <a:extLst>
                <a:ext uri="{FF2B5EF4-FFF2-40B4-BE49-F238E27FC236}">
                  <a16:creationId xmlns:a16="http://schemas.microsoft.com/office/drawing/2014/main" id="{817379C6-83CE-AF44-9D1E-DA302C1D2CC0}"/>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226745" y="5633353"/>
              <a:ext cx="595030" cy="595030"/>
            </a:xfrm>
            <a:prstGeom prst="rect">
              <a:avLst/>
            </a:prstGeom>
          </p:spPr>
        </p:pic>
      </p:grpSp>
    </p:spTree>
    <p:extLst>
      <p:ext uri="{BB962C8B-B14F-4D97-AF65-F5344CB8AC3E}">
        <p14:creationId xmlns:p14="http://schemas.microsoft.com/office/powerpoint/2010/main" val="173941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down)">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dissolve">
                                      <p:cBhvr>
                                        <p:cTn id="12" dur="500"/>
                                        <p:tgtEl>
                                          <p:spTgt spid="75"/>
                                        </p:tgtEl>
                                      </p:cBhvr>
                                    </p:animEffec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85"/>
                                        </p:tgtEl>
                                        <p:attrNameLst>
                                          <p:attrName>style.visibility</p:attrName>
                                        </p:attrNameLst>
                                      </p:cBhvr>
                                      <p:to>
                                        <p:strVal val="visible"/>
                                      </p:to>
                                    </p:set>
                                    <p:animEffect transition="in" filter="wipe(down)">
                                      <p:cBhvr>
                                        <p:cTn id="16" dur="500"/>
                                        <p:tgtEl>
                                          <p:spTgt spid="85"/>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74"/>
                                        </p:tgtEl>
                                        <p:attrNameLst>
                                          <p:attrName>style.visibility</p:attrName>
                                        </p:attrNameLst>
                                      </p:cBhvr>
                                      <p:to>
                                        <p:strVal val="visible"/>
                                      </p:to>
                                    </p:set>
                                    <p:animEffect transition="in" filter="dissolve">
                                      <p:cBhvr>
                                        <p:cTn id="21" dur="500"/>
                                        <p:tgtEl>
                                          <p:spTgt spid="74"/>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88"/>
                                        </p:tgtEl>
                                        <p:attrNameLst>
                                          <p:attrName>style.visibility</p:attrName>
                                        </p:attrNameLst>
                                      </p:cBhvr>
                                      <p:to>
                                        <p:strVal val="visible"/>
                                      </p:to>
                                    </p:set>
                                    <p:animEffect transition="in" filter="wipe(down)">
                                      <p:cBhvr>
                                        <p:cTn id="25" dur="500"/>
                                        <p:tgtEl>
                                          <p:spTgt spid="88"/>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79"/>
                                        </p:tgtEl>
                                        <p:attrNameLst>
                                          <p:attrName>style.visibility</p:attrName>
                                        </p:attrNameLst>
                                      </p:cBhvr>
                                      <p:to>
                                        <p:strVal val="visible"/>
                                      </p:to>
                                    </p:set>
                                    <p:animEffect transition="in" filter="dissolve">
                                      <p:cBhvr>
                                        <p:cTn id="30" dur="500"/>
                                        <p:tgtEl>
                                          <p:spTgt spid="79"/>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dissolve">
                                      <p:cBhvr>
                                        <p:cTn id="3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P spid="7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004" y="279726"/>
            <a:ext cx="10467414" cy="1196325"/>
          </a:xfrm>
          <a:solidFill>
            <a:schemeClr val="accent5">
              <a:lumMod val="75000"/>
            </a:schemeClr>
          </a:solidFill>
          <a:ln>
            <a:solidFill>
              <a:schemeClr val="accent5">
                <a:lumMod val="75000"/>
              </a:schemeClr>
            </a:solidFill>
          </a:ln>
        </p:spPr>
        <p:txBody>
          <a:bodyPr>
            <a:normAutofit/>
          </a:bodyPr>
          <a:lstStyle/>
          <a:p>
            <a:r>
              <a:rPr lang="en-US" sz="3400" dirty="0">
                <a:solidFill>
                  <a:schemeClr val="bg1"/>
                </a:solidFill>
              </a:rPr>
              <a:t>Electronic Shared Plans (</a:t>
            </a:r>
            <a:r>
              <a:rPr lang="en-US" sz="3400" dirty="0" err="1">
                <a:solidFill>
                  <a:schemeClr val="bg1"/>
                </a:solidFill>
              </a:rPr>
              <a:t>eSP</a:t>
            </a:r>
            <a:r>
              <a:rPr lang="en-US" sz="3400" dirty="0">
                <a:solidFill>
                  <a:schemeClr val="bg1"/>
                </a:solidFill>
              </a:rPr>
              <a:t>) 3 Steps to… </a:t>
            </a:r>
            <a:br>
              <a:rPr lang="en-US" sz="3400" dirty="0">
                <a:solidFill>
                  <a:schemeClr val="bg1"/>
                </a:solidFill>
              </a:rPr>
            </a:br>
            <a:r>
              <a:rPr lang="en-US" sz="3400" dirty="0">
                <a:solidFill>
                  <a:schemeClr val="bg1"/>
                </a:solidFill>
              </a:rPr>
              <a:t>              …Collaborative Integrated Share Care</a:t>
            </a:r>
          </a:p>
        </p:txBody>
      </p:sp>
      <p:graphicFrame>
        <p:nvGraphicFramePr>
          <p:cNvPr id="15" name="Diagram 14"/>
          <p:cNvGraphicFramePr/>
          <p:nvPr>
            <p:extLst>
              <p:ext uri="{D42A27DB-BD31-4B8C-83A1-F6EECF244321}">
                <p14:modId xmlns:p14="http://schemas.microsoft.com/office/powerpoint/2010/main" val="231502192"/>
              </p:ext>
            </p:extLst>
          </p:nvPr>
        </p:nvGraphicFramePr>
        <p:xfrm>
          <a:off x="2722666" y="1770077"/>
          <a:ext cx="5506933" cy="4905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Icon-40@2x.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95567" y="358051"/>
            <a:ext cx="721353" cy="657949"/>
          </a:xfrm>
          <a:prstGeom prst="rect">
            <a:avLst/>
          </a:prstGeom>
          <a:ln>
            <a:noFill/>
          </a:ln>
        </p:spPr>
      </p:pic>
      <p:sp>
        <p:nvSpPr>
          <p:cNvPr id="5" name="Slide Number Placeholder 5"/>
          <p:cNvSpPr>
            <a:spLocks noGrp="1"/>
          </p:cNvSpPr>
          <p:nvPr>
            <p:ph type="sldNum" sz="quarter" idx="4294967295"/>
          </p:nvPr>
        </p:nvSpPr>
        <p:spPr>
          <a:xfrm>
            <a:off x="9340644" y="649287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de-DE" dirty="0"/>
              <a:t>© Black </a:t>
            </a:r>
            <a:r>
              <a:rPr lang="de-DE" dirty="0" err="1"/>
              <a:t>Pear</a:t>
            </a:r>
            <a:r>
              <a:rPr lang="de-DE" dirty="0"/>
              <a:t> Software 2018 </a:t>
            </a:r>
            <a:endParaRPr lang="en-US" dirty="0"/>
          </a:p>
        </p:txBody>
      </p:sp>
    </p:spTree>
    <p:extLst>
      <p:ext uri="{BB962C8B-B14F-4D97-AF65-F5344CB8AC3E}">
        <p14:creationId xmlns:p14="http://schemas.microsoft.com/office/powerpoint/2010/main" val="3455957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Effect transition="in" filter="fade">
                                      <p:cBhvr>
                                        <p:cTn id="9"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94F9AA-3B16-604C-948C-101E0E554BC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424585" y="0"/>
            <a:ext cx="2767415" cy="6858000"/>
          </a:xfrm>
          <a:prstGeom prst="rect">
            <a:avLst/>
          </a:prstGeom>
        </p:spPr>
      </p:pic>
      <p:sp>
        <p:nvSpPr>
          <p:cNvPr id="2" name="Title 1"/>
          <p:cNvSpPr>
            <a:spLocks noGrp="1"/>
          </p:cNvSpPr>
          <p:nvPr>
            <p:ph type="title"/>
          </p:nvPr>
        </p:nvSpPr>
        <p:spPr/>
        <p:txBody>
          <a:bodyPr>
            <a:normAutofit/>
          </a:bodyPr>
          <a:lstStyle/>
          <a:p>
            <a:r>
              <a:rPr lang="en-US" sz="3600" dirty="0"/>
              <a:t>Teams &amp; </a:t>
            </a:r>
            <a:r>
              <a:rPr lang="en-US" sz="3600" dirty="0" err="1"/>
              <a:t>eSP</a:t>
            </a:r>
            <a:r>
              <a:rPr lang="en-US" sz="3600" dirty="0"/>
              <a:t> Solving a Common Information Challenge</a:t>
            </a:r>
            <a:br>
              <a:rPr lang="en-US" sz="3600" dirty="0"/>
            </a:br>
            <a:r>
              <a:rPr lang="en-US" sz="3600" dirty="0"/>
              <a:t>Example: End Of Life</a:t>
            </a:r>
          </a:p>
        </p:txBody>
      </p:sp>
      <p:sp>
        <p:nvSpPr>
          <p:cNvPr id="3" name="Content Placeholder 2"/>
          <p:cNvSpPr>
            <a:spLocks noGrp="1"/>
          </p:cNvSpPr>
          <p:nvPr>
            <p:ph idx="1"/>
          </p:nvPr>
        </p:nvSpPr>
        <p:spPr/>
        <p:txBody>
          <a:bodyPr>
            <a:normAutofit/>
          </a:bodyPr>
          <a:lstStyle/>
          <a:p>
            <a:pPr marL="0" indent="0">
              <a:buNone/>
            </a:pPr>
            <a:r>
              <a:rPr lang="en-US" sz="2400" dirty="0"/>
              <a:t>Regular difficult or crisis situations for urgent &amp; emergency care, at patient homes or hospices can and do create high risk of</a:t>
            </a:r>
            <a:r>
              <a:rPr lang="mr-IN" sz="2400" dirty="0"/>
              <a:t>…</a:t>
            </a:r>
            <a:r>
              <a:rPr lang="en-US" sz="2400" dirty="0"/>
              <a:t> </a:t>
            </a:r>
          </a:p>
          <a:p>
            <a:r>
              <a:rPr lang="en-US" sz="2400" dirty="0"/>
              <a:t>Decision confusion or uncertainty</a:t>
            </a:r>
          </a:p>
          <a:p>
            <a:r>
              <a:rPr lang="en-US" sz="2400" dirty="0"/>
              <a:t>Time wasted ‘finding out’ </a:t>
            </a:r>
          </a:p>
          <a:p>
            <a:r>
              <a:rPr lang="en-US" sz="2400" dirty="0"/>
              <a:t>Decisions not always in accordance with patient preferences &amp; wishes</a:t>
            </a:r>
          </a:p>
          <a:p>
            <a:r>
              <a:rPr lang="en-US" sz="2400" dirty="0"/>
              <a:t>‘If in doubt’ action = </a:t>
            </a:r>
          </a:p>
          <a:p>
            <a:pPr lvl="1">
              <a:buFont typeface="Wingdings" charset="2"/>
              <a:buChar char="Ø"/>
            </a:pPr>
            <a:r>
              <a:rPr lang="en-US" sz="2000" dirty="0"/>
              <a:t>Avoidable episodes and admissions</a:t>
            </a:r>
          </a:p>
          <a:p>
            <a:pPr lvl="1">
              <a:buFont typeface="Wingdings" charset="2"/>
              <a:buChar char="Ø"/>
            </a:pPr>
            <a:r>
              <a:rPr lang="en-US" sz="2000" dirty="0"/>
              <a:t>Patients not dying where they wish to</a:t>
            </a:r>
          </a:p>
          <a:p>
            <a:pPr lvl="1">
              <a:buFont typeface="Wingdings" charset="2"/>
              <a:buChar char="Ø"/>
            </a:pPr>
            <a:r>
              <a:rPr lang="en-US" sz="2000" dirty="0"/>
              <a:t>Right people/next of kin/</a:t>
            </a:r>
            <a:r>
              <a:rPr lang="en-US" sz="2000" dirty="0" err="1"/>
              <a:t>carers</a:t>
            </a:r>
            <a:r>
              <a:rPr lang="en-US" sz="2000" dirty="0"/>
              <a:t> informed?</a:t>
            </a:r>
          </a:p>
        </p:txBody>
      </p:sp>
    </p:spTree>
    <p:extLst>
      <p:ext uri="{BB962C8B-B14F-4D97-AF65-F5344CB8AC3E}">
        <p14:creationId xmlns:p14="http://schemas.microsoft.com/office/powerpoint/2010/main" val="3886529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err="1"/>
              <a:t>EoL</a:t>
            </a:r>
            <a:r>
              <a:rPr lang="en-US" dirty="0"/>
              <a:t> Information Challenge</a:t>
            </a:r>
          </a:p>
        </p:txBody>
      </p:sp>
      <p:sp>
        <p:nvSpPr>
          <p:cNvPr id="3" name="Content Placeholder 2"/>
          <p:cNvSpPr>
            <a:spLocks noGrp="1"/>
          </p:cNvSpPr>
          <p:nvPr>
            <p:ph idx="1"/>
          </p:nvPr>
        </p:nvSpPr>
        <p:spPr/>
        <p:txBody>
          <a:bodyPr>
            <a:normAutofit/>
          </a:bodyPr>
          <a:lstStyle/>
          <a:p>
            <a:pPr marL="0" indent="0">
              <a:buNone/>
            </a:pPr>
            <a:r>
              <a:rPr lang="en-US" dirty="0"/>
              <a:t>Patient and/or </a:t>
            </a:r>
            <a:r>
              <a:rPr lang="en-US" dirty="0" err="1"/>
              <a:t>carers</a:t>
            </a:r>
            <a:r>
              <a:rPr lang="en-US" dirty="0"/>
              <a:t> contact NHS at 3am</a:t>
            </a:r>
            <a:r>
              <a:rPr lang="mr-IN" dirty="0"/>
              <a:t>…</a:t>
            </a:r>
            <a:endParaRPr lang="en-US" dirty="0"/>
          </a:p>
          <a:p>
            <a:pPr marL="0" indent="0">
              <a:buNone/>
            </a:pPr>
            <a:endParaRPr lang="en-US" dirty="0"/>
          </a:p>
          <a:p>
            <a:pPr>
              <a:buFont typeface="Wingdings" charset="2"/>
              <a:buChar char="Ø"/>
            </a:pPr>
            <a:r>
              <a:rPr lang="en-US" sz="2400" dirty="0"/>
              <a:t>Are all services  aware Patient is </a:t>
            </a:r>
            <a:r>
              <a:rPr lang="en-US" sz="2400" dirty="0" err="1"/>
              <a:t>EoL</a:t>
            </a:r>
            <a:r>
              <a:rPr lang="en-US" sz="2400" dirty="0"/>
              <a:t> and has an </a:t>
            </a:r>
            <a:r>
              <a:rPr lang="en-US" sz="2400" dirty="0" err="1"/>
              <a:t>EPaCCs</a:t>
            </a:r>
            <a:r>
              <a:rPr lang="en-US" sz="2400" dirty="0"/>
              <a:t> record?</a:t>
            </a:r>
          </a:p>
          <a:p>
            <a:pPr>
              <a:buFont typeface="Wingdings" charset="2"/>
              <a:buChar char="Ø"/>
            </a:pPr>
            <a:r>
              <a:rPr lang="en-US" sz="2400" dirty="0"/>
              <a:t>Can the relevant </a:t>
            </a:r>
            <a:r>
              <a:rPr lang="en-US" sz="2400" dirty="0" err="1"/>
              <a:t>EoL</a:t>
            </a:r>
            <a:r>
              <a:rPr lang="en-US" sz="2400" dirty="0"/>
              <a:t> information be accessed as part of triage?</a:t>
            </a:r>
          </a:p>
          <a:p>
            <a:pPr>
              <a:buFont typeface="Wingdings" charset="2"/>
              <a:buChar char="Ø"/>
            </a:pPr>
            <a:r>
              <a:rPr lang="en-US" sz="2400" dirty="0"/>
              <a:t>Confidence the </a:t>
            </a:r>
            <a:r>
              <a:rPr lang="en-US" sz="2400" dirty="0" err="1"/>
              <a:t>EoL</a:t>
            </a:r>
            <a:r>
              <a:rPr lang="en-US" sz="2400" dirty="0"/>
              <a:t> information they view is the correct status?</a:t>
            </a:r>
          </a:p>
          <a:p>
            <a:pPr>
              <a:buFont typeface="Wingdings" charset="2"/>
              <a:buChar char="Ø"/>
            </a:pPr>
            <a:r>
              <a:rPr lang="en-US" sz="2400" dirty="0"/>
              <a:t>Is all the information needed available in the right format?</a:t>
            </a:r>
          </a:p>
          <a:p>
            <a:pPr>
              <a:buFont typeface="Wingdings" charset="2"/>
              <a:buChar char="Ø"/>
            </a:pPr>
            <a:r>
              <a:rPr lang="en-US" sz="2400" dirty="0"/>
              <a:t>Can HCP’s update live the Patients </a:t>
            </a:r>
            <a:r>
              <a:rPr lang="en-US" sz="2400" dirty="0" err="1"/>
              <a:t>EPaCCs</a:t>
            </a:r>
            <a:r>
              <a:rPr lang="en-US" sz="2400" dirty="0"/>
              <a:t> record? </a:t>
            </a:r>
          </a:p>
          <a:p>
            <a:pPr>
              <a:buFont typeface="Wingdings" charset="2"/>
              <a:buChar char="Ø"/>
            </a:pPr>
            <a:r>
              <a:rPr lang="en-US" sz="2400" dirty="0"/>
              <a:t>Do updates notify live relevant stakeholders in care of changes?</a:t>
            </a:r>
          </a:p>
          <a:p>
            <a:pPr>
              <a:buFont typeface="Wingdings" charset="2"/>
              <a:buChar char="Ø"/>
            </a:pPr>
            <a:r>
              <a:rPr lang="en-US" sz="2400" dirty="0"/>
              <a:t>Will changes live update the GP including any agreed codes?</a:t>
            </a:r>
          </a:p>
          <a:p>
            <a:endParaRPr lang="en-US" dirty="0"/>
          </a:p>
          <a:p>
            <a:endParaRPr lang="en-US" dirty="0"/>
          </a:p>
        </p:txBody>
      </p:sp>
      <p:pic>
        <p:nvPicPr>
          <p:cNvPr id="4" name="Picture 3">
            <a:extLst>
              <a:ext uri="{FF2B5EF4-FFF2-40B4-BE49-F238E27FC236}">
                <a16:creationId xmlns:a16="http://schemas.microsoft.com/office/drawing/2014/main" id="{5894F9AA-3B16-604C-948C-101E0E554BC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424585" y="0"/>
            <a:ext cx="2767415" cy="6858000"/>
          </a:xfrm>
          <a:prstGeom prst="rect">
            <a:avLst/>
          </a:prstGeom>
        </p:spPr>
      </p:pic>
    </p:spTree>
    <p:extLst>
      <p:ext uri="{BB962C8B-B14F-4D97-AF65-F5344CB8AC3E}">
        <p14:creationId xmlns:p14="http://schemas.microsoft.com/office/powerpoint/2010/main" val="2102000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wipe(left)">
                                      <p:cBhvr>
                                        <p:cTn id="11" dur="500"/>
                                        <p:tgtEl>
                                          <p:spTgt spid="3">
                                            <p:txEl>
                                              <p:pRg st="2" end="2"/>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wipe(left)">
                                      <p:cBhvr>
                                        <p:cTn id="15" dur="500"/>
                                        <p:tgtEl>
                                          <p:spTgt spid="3">
                                            <p:txEl>
                                              <p:pRg st="3" end="3"/>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left)">
                                      <p:cBhvr>
                                        <p:cTn id="19" dur="500"/>
                                        <p:tgtEl>
                                          <p:spTgt spid="3">
                                            <p:txEl>
                                              <p:pRg st="4" end="4"/>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wipe(left)">
                                      <p:cBhvr>
                                        <p:cTn id="23" dur="500"/>
                                        <p:tgtEl>
                                          <p:spTgt spid="3">
                                            <p:txEl>
                                              <p:pRg st="5" end="5"/>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left)">
                                      <p:cBhvr>
                                        <p:cTn id="27" dur="500"/>
                                        <p:tgtEl>
                                          <p:spTgt spid="3">
                                            <p:txEl>
                                              <p:pRg st="6" end="6"/>
                                            </p:txEl>
                                          </p:spTgt>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wipe(left)">
                                      <p:cBhvr>
                                        <p:cTn id="31" dur="500"/>
                                        <p:tgtEl>
                                          <p:spTgt spid="3">
                                            <p:txEl>
                                              <p:pRg st="7" end="7"/>
                                            </p:txEl>
                                          </p:spTgt>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wipe(left)">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9" name="Group 98"/>
          <p:cNvGrpSpPr/>
          <p:nvPr/>
        </p:nvGrpSpPr>
        <p:grpSpPr>
          <a:xfrm>
            <a:off x="3508626" y="551277"/>
            <a:ext cx="2832653" cy="2687854"/>
            <a:chOff x="5398990" y="3699114"/>
            <a:chExt cx="2645724" cy="2997276"/>
          </a:xfrm>
          <a:solidFill>
            <a:srgbClr val="0070C0"/>
          </a:solidFill>
        </p:grpSpPr>
        <p:sp>
          <p:nvSpPr>
            <p:cNvPr id="102" name="Oval 101"/>
            <p:cNvSpPr/>
            <p:nvPr/>
          </p:nvSpPr>
          <p:spPr>
            <a:xfrm>
              <a:off x="5398990" y="3699114"/>
              <a:ext cx="2645724" cy="2997276"/>
            </a:xfrm>
            <a:prstGeom prst="ellipse">
              <a:avLst/>
            </a:prstGeom>
            <a:grpFill/>
            <a:ln>
              <a:solidFill>
                <a:schemeClr val="tx1"/>
              </a:solidFill>
            </a:ln>
            <a:scene3d>
              <a:camera prst="isometricOffAxis1Right"/>
              <a:lightRig rig="threePt" dir="t"/>
            </a:scene3d>
            <a:sp3d>
              <a:bevelT w="139700" h="139700" prst="divot"/>
            </a:sp3d>
          </p:spPr>
          <p:style>
            <a:lnRef idx="0">
              <a:schemeClr val="dk1"/>
            </a:lnRef>
            <a:fillRef idx="3">
              <a:schemeClr val="dk1"/>
            </a:fillRef>
            <a:effectRef idx="3">
              <a:schemeClr val="dk1"/>
            </a:effectRef>
            <a:fontRef idx="minor">
              <a:schemeClr val="lt1"/>
            </a:fontRef>
          </p:style>
        </p:sp>
        <p:sp>
          <p:nvSpPr>
            <p:cNvPr id="103" name="Shape 61"/>
            <p:cNvSpPr/>
            <p:nvPr/>
          </p:nvSpPr>
          <p:spPr>
            <a:xfrm>
              <a:off x="6511945" y="4102268"/>
              <a:ext cx="582447" cy="371808"/>
            </a:xfrm>
            <a:prstGeom prst="rect">
              <a:avLst/>
            </a:prstGeom>
            <a:grpFill/>
            <a:ln w="12700" cap="flat">
              <a:noFill/>
              <a:miter lim="400000"/>
            </a:ln>
            <a:effectLst/>
            <a:scene3d>
              <a:camera prst="isometricOffAxis1Right"/>
              <a:lightRig rig="threePt" dir="t"/>
            </a:scene3d>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3100"/>
              </a:lvl1pPr>
            </a:lstStyle>
            <a:p>
              <a:pPr lvl="0" algn="ctr">
                <a:defRPr sz="1800"/>
              </a:pPr>
              <a:r>
                <a:rPr lang="en-US" sz="1500" b="1" dirty="0"/>
                <a:t> </a:t>
              </a:r>
              <a:r>
                <a:rPr lang="en-US" sz="1500" b="1" dirty="0">
                  <a:solidFill>
                    <a:schemeClr val="bg1"/>
                  </a:solidFill>
                </a:rPr>
                <a:t>CCG B</a:t>
              </a:r>
              <a:endParaRPr sz="1500" b="1" dirty="0">
                <a:solidFill>
                  <a:schemeClr val="bg1"/>
                </a:solidFill>
              </a:endParaRPr>
            </a:p>
          </p:txBody>
        </p:sp>
      </p:grpSp>
      <p:grpSp>
        <p:nvGrpSpPr>
          <p:cNvPr id="106" name="Group 105"/>
          <p:cNvGrpSpPr/>
          <p:nvPr/>
        </p:nvGrpSpPr>
        <p:grpSpPr>
          <a:xfrm>
            <a:off x="125489" y="900774"/>
            <a:ext cx="3059661" cy="2807386"/>
            <a:chOff x="5398990" y="3699114"/>
            <a:chExt cx="2645724" cy="2997276"/>
          </a:xfrm>
          <a:solidFill>
            <a:srgbClr val="0070C0"/>
          </a:solidFill>
        </p:grpSpPr>
        <p:sp>
          <p:nvSpPr>
            <p:cNvPr id="110" name="Oval 109"/>
            <p:cNvSpPr/>
            <p:nvPr/>
          </p:nvSpPr>
          <p:spPr>
            <a:xfrm>
              <a:off x="5398990" y="3699114"/>
              <a:ext cx="2645724" cy="2997276"/>
            </a:xfrm>
            <a:prstGeom prst="ellipse">
              <a:avLst/>
            </a:prstGeom>
            <a:grpFill/>
            <a:ln>
              <a:solidFill>
                <a:schemeClr val="tx1"/>
              </a:solidFill>
            </a:ln>
            <a:scene3d>
              <a:camera prst="isometricOffAxis1Right"/>
              <a:lightRig rig="threePt" dir="t"/>
            </a:scene3d>
            <a:sp3d>
              <a:bevelT w="139700" h="139700" prst="divot"/>
            </a:sp3d>
          </p:spPr>
          <p:style>
            <a:lnRef idx="0">
              <a:schemeClr val="dk1"/>
            </a:lnRef>
            <a:fillRef idx="3">
              <a:schemeClr val="dk1"/>
            </a:fillRef>
            <a:effectRef idx="3">
              <a:schemeClr val="dk1"/>
            </a:effectRef>
            <a:fontRef idx="minor">
              <a:schemeClr val="lt1"/>
            </a:fontRef>
          </p:style>
        </p:sp>
        <p:sp>
          <p:nvSpPr>
            <p:cNvPr id="111" name="Shape 61"/>
            <p:cNvSpPr/>
            <p:nvPr/>
          </p:nvSpPr>
          <p:spPr>
            <a:xfrm>
              <a:off x="6463159" y="4137613"/>
              <a:ext cx="510098" cy="355978"/>
            </a:xfrm>
            <a:prstGeom prst="rect">
              <a:avLst/>
            </a:prstGeom>
            <a:grpFill/>
            <a:ln w="12700" cap="flat">
              <a:noFill/>
              <a:miter lim="400000"/>
            </a:ln>
            <a:effectLst/>
            <a:scene3d>
              <a:camera prst="isometricOffAxis1Right"/>
              <a:lightRig rig="threePt" dir="t"/>
            </a:scene3d>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3100"/>
              </a:lvl1pPr>
            </a:lstStyle>
            <a:p>
              <a:pPr lvl="0" algn="ctr">
                <a:defRPr sz="1800"/>
              </a:pPr>
              <a:r>
                <a:rPr lang="en-US" sz="1500" b="1" dirty="0">
                  <a:solidFill>
                    <a:schemeClr val="bg1"/>
                  </a:solidFill>
                </a:rPr>
                <a:t>CCG A</a:t>
              </a:r>
              <a:endParaRPr sz="1500" b="1" dirty="0">
                <a:solidFill>
                  <a:schemeClr val="bg1"/>
                </a:solidFill>
              </a:endParaRPr>
            </a:p>
          </p:txBody>
        </p:sp>
      </p:grpSp>
      <p:grpSp>
        <p:nvGrpSpPr>
          <p:cNvPr id="71" name="Group 70"/>
          <p:cNvGrpSpPr/>
          <p:nvPr/>
        </p:nvGrpSpPr>
        <p:grpSpPr>
          <a:xfrm>
            <a:off x="6794958" y="191440"/>
            <a:ext cx="2664647" cy="2444092"/>
            <a:chOff x="5398990" y="3699114"/>
            <a:chExt cx="2645724" cy="2997276"/>
          </a:xfrm>
          <a:solidFill>
            <a:srgbClr val="0070C0"/>
          </a:solidFill>
        </p:grpSpPr>
        <p:sp>
          <p:nvSpPr>
            <p:cNvPr id="73" name="Oval 72"/>
            <p:cNvSpPr/>
            <p:nvPr/>
          </p:nvSpPr>
          <p:spPr>
            <a:xfrm>
              <a:off x="5398990" y="3699114"/>
              <a:ext cx="2645724" cy="2997276"/>
            </a:xfrm>
            <a:prstGeom prst="ellipse">
              <a:avLst/>
            </a:prstGeom>
            <a:grpFill/>
            <a:ln>
              <a:solidFill>
                <a:schemeClr val="tx1"/>
              </a:solidFill>
            </a:ln>
            <a:scene3d>
              <a:camera prst="isometricOffAxis1Right"/>
              <a:lightRig rig="threePt" dir="t"/>
            </a:scene3d>
            <a:sp3d>
              <a:bevelT w="139700" h="139700" prst="divot"/>
            </a:sp3d>
          </p:spPr>
          <p:style>
            <a:lnRef idx="0">
              <a:schemeClr val="dk1"/>
            </a:lnRef>
            <a:fillRef idx="3">
              <a:schemeClr val="dk1"/>
            </a:fillRef>
            <a:effectRef idx="3">
              <a:schemeClr val="dk1"/>
            </a:effectRef>
            <a:fontRef idx="minor">
              <a:schemeClr val="lt1"/>
            </a:fontRef>
          </p:style>
        </p:sp>
        <p:sp>
          <p:nvSpPr>
            <p:cNvPr id="74" name="Shape 61"/>
            <p:cNvSpPr/>
            <p:nvPr/>
          </p:nvSpPr>
          <p:spPr>
            <a:xfrm>
              <a:off x="6453650" y="4174936"/>
              <a:ext cx="572983" cy="408891"/>
            </a:xfrm>
            <a:prstGeom prst="rect">
              <a:avLst/>
            </a:prstGeom>
            <a:grpFill/>
            <a:ln w="12700" cap="flat">
              <a:noFill/>
              <a:miter lim="400000"/>
            </a:ln>
            <a:effectLst/>
            <a:scene3d>
              <a:camera prst="isometricOffAxis1Right"/>
              <a:lightRig rig="threePt" dir="t"/>
            </a:scene3d>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3100"/>
              </a:lvl1pPr>
            </a:lstStyle>
            <a:p>
              <a:pPr lvl="0" algn="ctr">
                <a:defRPr sz="1800"/>
              </a:pPr>
              <a:r>
                <a:rPr lang="en-US" sz="1500" b="1" dirty="0">
                  <a:solidFill>
                    <a:schemeClr val="bg1"/>
                  </a:solidFill>
                </a:rPr>
                <a:t>CCG C</a:t>
              </a:r>
            </a:p>
          </p:txBody>
        </p:sp>
      </p:grpSp>
      <p:cxnSp>
        <p:nvCxnSpPr>
          <p:cNvPr id="155" name="Straight Arrow Connector 154"/>
          <p:cNvCxnSpPr/>
          <p:nvPr/>
        </p:nvCxnSpPr>
        <p:spPr>
          <a:xfrm flipV="1">
            <a:off x="3928341" y="3001959"/>
            <a:ext cx="3098036" cy="507786"/>
          </a:xfrm>
          <a:prstGeom prst="straightConnector1">
            <a:avLst/>
          </a:prstGeom>
          <a:noFill/>
          <a:ln w="12700" cap="flat" cmpd="sng">
            <a:solidFill>
              <a:schemeClr val="bg2">
                <a:lumMod val="25000"/>
              </a:schemeClr>
            </a:solidFill>
            <a:prstDash val="solid"/>
            <a:miter lim="400000"/>
            <a:headEnd type="none"/>
            <a:tailEnd type="none"/>
          </a:ln>
          <a:effectLst/>
        </p:spPr>
        <p:style>
          <a:lnRef idx="0">
            <a:scrgbClr r="0" g="0" b="0"/>
          </a:lnRef>
          <a:fillRef idx="0">
            <a:scrgbClr r="0" g="0" b="0"/>
          </a:fillRef>
          <a:effectRef idx="0">
            <a:scrgbClr r="0" g="0" b="0"/>
          </a:effectRef>
          <a:fontRef idx="none"/>
        </p:style>
      </p:cxnSp>
      <p:cxnSp>
        <p:nvCxnSpPr>
          <p:cNvPr id="149" name="Straight Arrow Connector 148"/>
          <p:cNvCxnSpPr>
            <a:cxnSpLocks/>
          </p:cNvCxnSpPr>
          <p:nvPr/>
        </p:nvCxnSpPr>
        <p:spPr>
          <a:xfrm flipV="1">
            <a:off x="7192135" y="2485250"/>
            <a:ext cx="3035814" cy="493074"/>
          </a:xfrm>
          <a:prstGeom prst="straightConnector1">
            <a:avLst/>
          </a:prstGeom>
          <a:noFill/>
          <a:ln w="12700" cap="flat" cmpd="sng">
            <a:solidFill>
              <a:schemeClr val="bg2">
                <a:lumMod val="25000"/>
              </a:schemeClr>
            </a:solidFill>
            <a:prstDash val="solid"/>
            <a:miter lim="400000"/>
            <a:headEnd type="none"/>
            <a:tailEnd type="none"/>
          </a:ln>
          <a:effectLst/>
        </p:spPr>
        <p:style>
          <a:lnRef idx="0">
            <a:scrgbClr r="0" g="0" b="0"/>
          </a:lnRef>
          <a:fillRef idx="0">
            <a:scrgbClr r="0" g="0" b="0"/>
          </a:fillRef>
          <a:effectRef idx="0">
            <a:scrgbClr r="0" g="0" b="0"/>
          </a:effectRef>
          <a:fontRef idx="none"/>
        </p:style>
      </p:cxnSp>
      <p:sp>
        <p:nvSpPr>
          <p:cNvPr id="78" name="Slide Number Placeholder 5"/>
          <p:cNvSpPr>
            <a:spLocks noGrp="1"/>
          </p:cNvSpPr>
          <p:nvPr>
            <p:ph type="sldNum" sz="quarter" idx="4294967295"/>
          </p:nvPr>
        </p:nvSpPr>
        <p:spPr>
          <a:xfrm>
            <a:off x="9340644" y="649287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de-DE" dirty="0"/>
              <a:t>© Black </a:t>
            </a:r>
            <a:r>
              <a:rPr lang="de-DE" dirty="0" err="1"/>
              <a:t>Pear</a:t>
            </a:r>
            <a:r>
              <a:rPr lang="de-DE" dirty="0"/>
              <a:t> Software 2018 </a:t>
            </a:r>
            <a:endParaRPr lang="en-US" dirty="0"/>
          </a:p>
        </p:txBody>
      </p:sp>
      <p:grpSp>
        <p:nvGrpSpPr>
          <p:cNvPr id="36" name="Group 35">
            <a:extLst>
              <a:ext uri="{FF2B5EF4-FFF2-40B4-BE49-F238E27FC236}">
                <a16:creationId xmlns:a16="http://schemas.microsoft.com/office/drawing/2014/main" id="{83FB0FFC-4DAA-0046-9F42-1AA0B0D7D14D}"/>
              </a:ext>
            </a:extLst>
          </p:cNvPr>
          <p:cNvGrpSpPr/>
          <p:nvPr/>
        </p:nvGrpSpPr>
        <p:grpSpPr>
          <a:xfrm>
            <a:off x="1021218" y="1695376"/>
            <a:ext cx="1311091" cy="1171885"/>
            <a:chOff x="518805" y="4035261"/>
            <a:chExt cx="1311091" cy="1171885"/>
          </a:xfrm>
        </p:grpSpPr>
        <p:pic>
          <p:nvPicPr>
            <p:cNvPr id="100" name="1441640473_29.Mac.png">
              <a:extLst>
                <a:ext uri="{FF2B5EF4-FFF2-40B4-BE49-F238E27FC236}">
                  <a16:creationId xmlns:a16="http://schemas.microsoft.com/office/drawing/2014/main" id="{F92E91BD-A3E7-6044-B601-A2A5F7E8E3C3}"/>
                </a:ext>
              </a:extLst>
            </p:cNvPr>
            <p:cNvPicPr/>
            <p:nvPr/>
          </p:nvPicPr>
          <p:blipFill>
            <a:blip r:embed="rId2">
              <a:extLst/>
            </a:blip>
            <a:stretch>
              <a:fillRect/>
            </a:stretch>
          </p:blipFill>
          <p:spPr>
            <a:xfrm>
              <a:off x="518805" y="4130572"/>
              <a:ext cx="1311091" cy="1076574"/>
            </a:xfrm>
            <a:prstGeom prst="rect">
              <a:avLst/>
            </a:prstGeom>
            <a:solidFill>
              <a:schemeClr val="bg1"/>
            </a:solidFill>
            <a:ln w="12700" cap="flat">
              <a:noFill/>
              <a:miter lim="400000"/>
            </a:ln>
            <a:effectLst/>
            <a:scene3d>
              <a:camera prst="isometricOffAxis1Right"/>
              <a:lightRig rig="threePt" dir="t"/>
            </a:scene3d>
          </p:spPr>
        </p:pic>
        <p:pic>
          <p:nvPicPr>
            <p:cNvPr id="101" name="Picture 100" descr="emisWeb.jpg">
              <a:extLst>
                <a:ext uri="{FF2B5EF4-FFF2-40B4-BE49-F238E27FC236}">
                  <a16:creationId xmlns:a16="http://schemas.microsoft.com/office/drawing/2014/main" id="{CF6D5A25-5E99-3F4C-A732-DB0C75FF8FA9}"/>
                </a:ext>
              </a:extLst>
            </p:cNvPr>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22383" y="4035261"/>
              <a:ext cx="965077" cy="921303"/>
            </a:xfrm>
            <a:prstGeom prst="rect">
              <a:avLst/>
            </a:prstGeom>
            <a:ln w="19050">
              <a:noFill/>
            </a:ln>
            <a:scene3d>
              <a:camera prst="isometricOffAxis1Right"/>
              <a:lightRig rig="threePt" dir="t"/>
            </a:scene3d>
            <a:sp3d/>
          </p:spPr>
        </p:pic>
      </p:grpSp>
      <p:grpSp>
        <p:nvGrpSpPr>
          <p:cNvPr id="37" name="Group 36">
            <a:extLst>
              <a:ext uri="{FF2B5EF4-FFF2-40B4-BE49-F238E27FC236}">
                <a16:creationId xmlns:a16="http://schemas.microsoft.com/office/drawing/2014/main" id="{B770DE9A-82BC-174A-A8E7-33C05FCDA33C}"/>
              </a:ext>
            </a:extLst>
          </p:cNvPr>
          <p:cNvGrpSpPr/>
          <p:nvPr/>
        </p:nvGrpSpPr>
        <p:grpSpPr>
          <a:xfrm>
            <a:off x="1348760" y="2014173"/>
            <a:ext cx="1811237" cy="1076709"/>
            <a:chOff x="1816532" y="4277260"/>
            <a:chExt cx="1811237" cy="1076709"/>
          </a:xfrm>
        </p:grpSpPr>
        <p:grpSp>
          <p:nvGrpSpPr>
            <p:cNvPr id="30" name="Group 29">
              <a:extLst>
                <a:ext uri="{FF2B5EF4-FFF2-40B4-BE49-F238E27FC236}">
                  <a16:creationId xmlns:a16="http://schemas.microsoft.com/office/drawing/2014/main" id="{29FDAFE8-59B0-8E43-8030-1F14B059AA2A}"/>
                </a:ext>
              </a:extLst>
            </p:cNvPr>
            <p:cNvGrpSpPr/>
            <p:nvPr/>
          </p:nvGrpSpPr>
          <p:grpSpPr>
            <a:xfrm>
              <a:off x="1816532" y="4278225"/>
              <a:ext cx="1811237" cy="1075744"/>
              <a:chOff x="1251316" y="4811317"/>
              <a:chExt cx="1811237" cy="1075744"/>
            </a:xfrm>
            <a:scene3d>
              <a:camera prst="isometricOffAxis1Right"/>
              <a:lightRig rig="threePt" dir="t"/>
            </a:scene3d>
          </p:grpSpPr>
          <p:sp>
            <p:nvSpPr>
              <p:cNvPr id="104" name="Rounded Rectangle 103">
                <a:extLst>
                  <a:ext uri="{FF2B5EF4-FFF2-40B4-BE49-F238E27FC236}">
                    <a16:creationId xmlns:a16="http://schemas.microsoft.com/office/drawing/2014/main" id="{1BCF46B1-D00F-5042-9A48-D763F696824D}"/>
                  </a:ext>
                </a:extLst>
              </p:cNvPr>
              <p:cNvSpPr/>
              <p:nvPr/>
            </p:nvSpPr>
            <p:spPr>
              <a:xfrm>
                <a:off x="1251316" y="4811317"/>
                <a:ext cx="1744101" cy="1075744"/>
              </a:xfrm>
              <a:prstGeom prst="roundRect">
                <a:avLst/>
              </a:prstGeom>
              <a:solidFill>
                <a:schemeClr val="bg1"/>
              </a:solid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1872" tIns="31872" rIns="31872" bIns="31872" numCol="1" spcCol="23904" rtlCol="0" anchor="ctr">
                <a:spAutoFit/>
              </a:bodyPr>
              <a:lstStyle/>
              <a:p>
                <a:pPr rtl="0" latinLnBrk="1" hangingPunct="0"/>
                <a:endParaRPr lang="en-US" sz="2500" dirty="0">
                  <a:solidFill>
                    <a:srgbClr val="FFFFFF"/>
                  </a:solidFill>
                  <a:effectLst>
                    <a:outerShdw blurRad="38100" dist="12700" dir="5400000" rotWithShape="0">
                      <a:srgbClr val="000000">
                        <a:alpha val="50000"/>
                      </a:srgbClr>
                    </a:outerShdw>
                  </a:effectLst>
                </a:endParaRPr>
              </a:p>
              <a:p>
                <a:pPr rtl="0" latinLnBrk="1" hangingPunct="0"/>
                <a:endParaRPr lang="en-US" sz="1700" dirty="0">
                  <a:solidFill>
                    <a:srgbClr val="FFFFFF"/>
                  </a:solidFill>
                  <a:effectLst>
                    <a:outerShdw blurRad="38100" dist="12700" dir="5400000" rotWithShape="0">
                      <a:srgbClr val="000000">
                        <a:alpha val="50000"/>
                      </a:srgbClr>
                    </a:outerShdw>
                  </a:effectLst>
                </a:endParaRPr>
              </a:p>
              <a:p>
                <a:pPr rtl="0" latinLnBrk="1" hangingPunct="0"/>
                <a:endParaRPr lang="en-US" sz="1700" dirty="0">
                  <a:solidFill>
                    <a:srgbClr val="FFFFFF"/>
                  </a:solidFill>
                  <a:effectLst>
                    <a:outerShdw blurRad="38100" dist="12700" dir="5400000" rotWithShape="0">
                      <a:srgbClr val="000000">
                        <a:alpha val="50000"/>
                      </a:srgbClr>
                    </a:outerShdw>
                  </a:effectLst>
                </a:endParaRPr>
              </a:p>
            </p:txBody>
          </p:sp>
          <p:sp>
            <p:nvSpPr>
              <p:cNvPr id="109" name="Shape 58">
                <a:extLst>
                  <a:ext uri="{FF2B5EF4-FFF2-40B4-BE49-F238E27FC236}">
                    <a16:creationId xmlns:a16="http://schemas.microsoft.com/office/drawing/2014/main" id="{A42BA062-3D8E-7940-8B61-B5ADBE2279D9}"/>
                  </a:ext>
                </a:extLst>
              </p:cNvPr>
              <p:cNvSpPr/>
              <p:nvPr/>
            </p:nvSpPr>
            <p:spPr>
              <a:xfrm>
                <a:off x="1767267" y="4967337"/>
                <a:ext cx="755808" cy="23364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1872" tIns="31872" rIns="31872" bIns="31872" numCol="1" anchor="ctr">
                <a:spAutoFit/>
              </a:bodyPr>
              <a:lstStyle>
                <a:lvl1pPr>
                  <a:defRPr sz="3100"/>
                </a:lvl1pPr>
              </a:lstStyle>
              <a:p>
                <a:pPr lvl="0">
                  <a:defRPr sz="1800"/>
                </a:pPr>
                <a:r>
                  <a:rPr lang="en-GB" sz="1100" b="1" dirty="0" err="1">
                    <a:latin typeface="+mn-lt"/>
                  </a:rPr>
                  <a:t>eSP</a:t>
                </a:r>
                <a:r>
                  <a:rPr lang="en-GB" sz="1100" b="1" dirty="0">
                    <a:latin typeface="+mn-lt"/>
                  </a:rPr>
                  <a:t> </a:t>
                </a:r>
                <a:endParaRPr sz="1100" b="1" dirty="0">
                  <a:latin typeface="+mn-lt"/>
                </a:endParaRPr>
              </a:p>
            </p:txBody>
          </p:sp>
          <p:pic>
            <p:nvPicPr>
              <p:cNvPr id="112" name="Picture 111" descr="Icon-40@2x.png">
                <a:extLst>
                  <a:ext uri="{FF2B5EF4-FFF2-40B4-BE49-F238E27FC236}">
                    <a16:creationId xmlns:a16="http://schemas.microsoft.com/office/drawing/2014/main" id="{8CEF7097-80F9-6648-BE40-BB55F8B204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2912" y="4922621"/>
                <a:ext cx="374748" cy="352790"/>
              </a:xfrm>
              <a:prstGeom prst="rect">
                <a:avLst/>
              </a:prstGeom>
              <a:ln>
                <a:noFill/>
              </a:ln>
            </p:spPr>
          </p:pic>
          <p:sp>
            <p:nvSpPr>
              <p:cNvPr id="114" name="Shape 58">
                <a:extLst>
                  <a:ext uri="{FF2B5EF4-FFF2-40B4-BE49-F238E27FC236}">
                    <a16:creationId xmlns:a16="http://schemas.microsoft.com/office/drawing/2014/main" id="{10EC6524-03D5-E247-B565-547981C6A731}"/>
                  </a:ext>
                </a:extLst>
              </p:cNvPr>
              <p:cNvSpPr/>
              <p:nvPr/>
            </p:nvSpPr>
            <p:spPr>
              <a:xfrm>
                <a:off x="1356153" y="5290537"/>
                <a:ext cx="1706400" cy="4798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1872" tIns="31872" rIns="31872" bIns="31872" numCol="1" anchor="ctr">
                <a:spAutoFit/>
              </a:bodyPr>
              <a:lstStyle>
                <a:lvl1pPr>
                  <a:defRPr sz="3100"/>
                </a:lvl1pPr>
              </a:lstStyle>
              <a:p>
                <a:pPr lvl="0">
                  <a:defRPr sz="1800"/>
                </a:pPr>
                <a:r>
                  <a:rPr lang="en-GB" sz="900" dirty="0">
                    <a:latin typeface="+mn-lt"/>
                  </a:rPr>
                  <a:t>User defined Care Plans </a:t>
                </a:r>
              </a:p>
              <a:p>
                <a:pPr lvl="0">
                  <a:defRPr sz="1800"/>
                </a:pPr>
                <a:r>
                  <a:rPr lang="en-GB" sz="900" dirty="0">
                    <a:latin typeface="+mn-lt"/>
                  </a:rPr>
                  <a:t>presented in context of current patient record in GP system  </a:t>
                </a:r>
                <a:endParaRPr sz="900" dirty="0">
                  <a:latin typeface="+mn-lt"/>
                </a:endParaRPr>
              </a:p>
            </p:txBody>
          </p:sp>
        </p:grpSp>
        <p:pic>
          <p:nvPicPr>
            <p:cNvPr id="92" name="Picture 49" descr="fhir-logo-www.png">
              <a:extLst>
                <a:ext uri="{FF2B5EF4-FFF2-40B4-BE49-F238E27FC236}">
                  <a16:creationId xmlns:a16="http://schemas.microsoft.com/office/drawing/2014/main" id="{0C18DA68-49A4-0C49-8200-737E78D70A4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48244" y="4277260"/>
              <a:ext cx="788131" cy="337770"/>
            </a:xfrm>
            <a:prstGeom prst="rect">
              <a:avLst/>
            </a:prstGeom>
            <a:noFill/>
            <a:ln>
              <a:noFill/>
            </a:ln>
            <a:scene3d>
              <a:camera prst="isometricOffAxis1Right"/>
              <a:lightRig rig="threePt" dir="t"/>
            </a:scene3d>
            <a:extLst/>
          </p:spPr>
        </p:pic>
      </p:grpSp>
      <p:cxnSp>
        <p:nvCxnSpPr>
          <p:cNvPr id="133" name="Straight Arrow Connector 132"/>
          <p:cNvCxnSpPr>
            <a:cxnSpLocks/>
          </p:cNvCxnSpPr>
          <p:nvPr/>
        </p:nvCxnSpPr>
        <p:spPr>
          <a:xfrm>
            <a:off x="2244135" y="2635532"/>
            <a:ext cx="1676602" cy="871060"/>
          </a:xfrm>
          <a:prstGeom prst="straightConnector1">
            <a:avLst/>
          </a:prstGeom>
          <a:noFill/>
          <a:ln w="12700" cap="flat" cmpd="sng">
            <a:solidFill>
              <a:schemeClr val="bg2">
                <a:lumMod val="25000"/>
              </a:schemeClr>
            </a:solidFill>
            <a:prstDash val="solid"/>
            <a:miter lim="400000"/>
            <a:headEnd type="none"/>
            <a:tailEnd type="none"/>
          </a:ln>
          <a:effectLst/>
        </p:spPr>
        <p:style>
          <a:lnRef idx="0">
            <a:scrgbClr r="0" g="0" b="0"/>
          </a:lnRef>
          <a:fillRef idx="0">
            <a:scrgbClr r="0" g="0" b="0"/>
          </a:fillRef>
          <a:effectRef idx="0">
            <a:scrgbClr r="0" g="0" b="0"/>
          </a:effectRef>
          <a:fontRef idx="none"/>
        </p:style>
      </p:cxnSp>
      <p:grpSp>
        <p:nvGrpSpPr>
          <p:cNvPr id="43" name="Group 42">
            <a:extLst>
              <a:ext uri="{FF2B5EF4-FFF2-40B4-BE49-F238E27FC236}">
                <a16:creationId xmlns:a16="http://schemas.microsoft.com/office/drawing/2014/main" id="{830DAA0F-B8D6-F147-9CF1-56B116EC3E30}"/>
              </a:ext>
            </a:extLst>
          </p:cNvPr>
          <p:cNvGrpSpPr/>
          <p:nvPr/>
        </p:nvGrpSpPr>
        <p:grpSpPr>
          <a:xfrm>
            <a:off x="4310962" y="1427831"/>
            <a:ext cx="1297577" cy="993518"/>
            <a:chOff x="2643255" y="4798897"/>
            <a:chExt cx="1297577" cy="993518"/>
          </a:xfrm>
        </p:grpSpPr>
        <p:pic>
          <p:nvPicPr>
            <p:cNvPr id="124" name="1441640473_29.Mac.png">
              <a:extLst>
                <a:ext uri="{FF2B5EF4-FFF2-40B4-BE49-F238E27FC236}">
                  <a16:creationId xmlns:a16="http://schemas.microsoft.com/office/drawing/2014/main" id="{89B4E32F-C2A5-2E42-9DF2-903813E3D5BC}"/>
                </a:ext>
              </a:extLst>
            </p:cNvPr>
            <p:cNvPicPr/>
            <p:nvPr/>
          </p:nvPicPr>
          <p:blipFill>
            <a:blip r:embed="rId2">
              <a:extLst/>
            </a:blip>
            <a:stretch>
              <a:fillRect/>
            </a:stretch>
          </p:blipFill>
          <p:spPr>
            <a:xfrm>
              <a:off x="2643255" y="4798897"/>
              <a:ext cx="1297577" cy="993518"/>
            </a:xfrm>
            <a:prstGeom prst="rect">
              <a:avLst/>
            </a:prstGeom>
            <a:solidFill>
              <a:schemeClr val="bg1"/>
            </a:solidFill>
            <a:ln w="12700" cap="flat">
              <a:noFill/>
              <a:miter lim="400000"/>
            </a:ln>
            <a:effectLst/>
            <a:scene3d>
              <a:camera prst="isometricOffAxis1Right"/>
              <a:lightRig rig="threePt" dir="t"/>
            </a:scene3d>
          </p:spPr>
        </p:pic>
        <p:pic>
          <p:nvPicPr>
            <p:cNvPr id="105" name="Picture 104" descr="tpp-blue-transparen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16736" y="4965865"/>
              <a:ext cx="795177" cy="367635"/>
            </a:xfrm>
            <a:prstGeom prst="rect">
              <a:avLst/>
            </a:prstGeom>
            <a:solidFill>
              <a:srgbClr val="FFFFFF"/>
            </a:solidFill>
            <a:scene3d>
              <a:camera prst="isometricOffAxis1Right"/>
              <a:lightRig rig="threePt" dir="t"/>
            </a:scene3d>
          </p:spPr>
        </p:pic>
      </p:grpSp>
      <p:grpSp>
        <p:nvGrpSpPr>
          <p:cNvPr id="126" name="Group 125">
            <a:extLst>
              <a:ext uri="{FF2B5EF4-FFF2-40B4-BE49-F238E27FC236}">
                <a16:creationId xmlns:a16="http://schemas.microsoft.com/office/drawing/2014/main" id="{217F051C-21E6-A84B-BE91-FE27D727B158}"/>
              </a:ext>
            </a:extLst>
          </p:cNvPr>
          <p:cNvGrpSpPr/>
          <p:nvPr/>
        </p:nvGrpSpPr>
        <p:grpSpPr>
          <a:xfrm>
            <a:off x="4570343" y="1606634"/>
            <a:ext cx="1811237" cy="1076709"/>
            <a:chOff x="1816532" y="4277260"/>
            <a:chExt cx="1811237" cy="1076709"/>
          </a:xfrm>
        </p:grpSpPr>
        <p:grpSp>
          <p:nvGrpSpPr>
            <p:cNvPr id="137" name="Group 136">
              <a:extLst>
                <a:ext uri="{FF2B5EF4-FFF2-40B4-BE49-F238E27FC236}">
                  <a16:creationId xmlns:a16="http://schemas.microsoft.com/office/drawing/2014/main" id="{0B7949CF-5944-3244-92A0-1D8EBDF02092}"/>
                </a:ext>
              </a:extLst>
            </p:cNvPr>
            <p:cNvGrpSpPr/>
            <p:nvPr/>
          </p:nvGrpSpPr>
          <p:grpSpPr>
            <a:xfrm>
              <a:off x="1816532" y="4278225"/>
              <a:ext cx="1811237" cy="1075744"/>
              <a:chOff x="1251316" y="4811317"/>
              <a:chExt cx="1811237" cy="1075744"/>
            </a:xfrm>
            <a:scene3d>
              <a:camera prst="isometricOffAxis1Right"/>
              <a:lightRig rig="threePt" dir="t"/>
            </a:scene3d>
          </p:grpSpPr>
          <p:sp>
            <p:nvSpPr>
              <p:cNvPr id="139" name="Rounded Rectangle 138">
                <a:extLst>
                  <a:ext uri="{FF2B5EF4-FFF2-40B4-BE49-F238E27FC236}">
                    <a16:creationId xmlns:a16="http://schemas.microsoft.com/office/drawing/2014/main" id="{40553022-1077-F24D-929F-B237DE866E38}"/>
                  </a:ext>
                </a:extLst>
              </p:cNvPr>
              <p:cNvSpPr/>
              <p:nvPr/>
            </p:nvSpPr>
            <p:spPr>
              <a:xfrm>
                <a:off x="1251316" y="4811317"/>
                <a:ext cx="1744101" cy="1075744"/>
              </a:xfrm>
              <a:prstGeom prst="roundRect">
                <a:avLst/>
              </a:prstGeom>
              <a:solidFill>
                <a:schemeClr val="bg1"/>
              </a:solid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1872" tIns="31872" rIns="31872" bIns="31872" numCol="1" spcCol="23904" rtlCol="0" anchor="ctr">
                <a:spAutoFit/>
              </a:bodyPr>
              <a:lstStyle/>
              <a:p>
                <a:pPr rtl="0" latinLnBrk="1" hangingPunct="0"/>
                <a:endParaRPr lang="en-US" sz="2500" dirty="0">
                  <a:solidFill>
                    <a:srgbClr val="FFFFFF"/>
                  </a:solidFill>
                  <a:effectLst>
                    <a:outerShdw blurRad="38100" dist="12700" dir="5400000" rotWithShape="0">
                      <a:srgbClr val="000000">
                        <a:alpha val="50000"/>
                      </a:srgbClr>
                    </a:outerShdw>
                  </a:effectLst>
                </a:endParaRPr>
              </a:p>
              <a:p>
                <a:pPr rtl="0" latinLnBrk="1" hangingPunct="0"/>
                <a:endParaRPr lang="en-US" sz="1700" dirty="0">
                  <a:solidFill>
                    <a:srgbClr val="FFFFFF"/>
                  </a:solidFill>
                  <a:effectLst>
                    <a:outerShdw blurRad="38100" dist="12700" dir="5400000" rotWithShape="0">
                      <a:srgbClr val="000000">
                        <a:alpha val="50000"/>
                      </a:srgbClr>
                    </a:outerShdw>
                  </a:effectLst>
                </a:endParaRPr>
              </a:p>
              <a:p>
                <a:pPr rtl="0" latinLnBrk="1" hangingPunct="0"/>
                <a:endParaRPr lang="en-US" sz="1700" dirty="0">
                  <a:solidFill>
                    <a:srgbClr val="FFFFFF"/>
                  </a:solidFill>
                  <a:effectLst>
                    <a:outerShdw blurRad="38100" dist="12700" dir="5400000" rotWithShape="0">
                      <a:srgbClr val="000000">
                        <a:alpha val="50000"/>
                      </a:srgbClr>
                    </a:outerShdw>
                  </a:effectLst>
                </a:endParaRPr>
              </a:p>
            </p:txBody>
          </p:sp>
          <p:sp>
            <p:nvSpPr>
              <p:cNvPr id="141" name="Shape 58">
                <a:extLst>
                  <a:ext uri="{FF2B5EF4-FFF2-40B4-BE49-F238E27FC236}">
                    <a16:creationId xmlns:a16="http://schemas.microsoft.com/office/drawing/2014/main" id="{BB5C85F1-780A-9D4C-97DB-8419E974861D}"/>
                  </a:ext>
                </a:extLst>
              </p:cNvPr>
              <p:cNvSpPr/>
              <p:nvPr/>
            </p:nvSpPr>
            <p:spPr>
              <a:xfrm>
                <a:off x="1767267" y="4967337"/>
                <a:ext cx="755808" cy="23364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1872" tIns="31872" rIns="31872" bIns="31872" numCol="1" anchor="ctr">
                <a:spAutoFit/>
              </a:bodyPr>
              <a:lstStyle>
                <a:lvl1pPr>
                  <a:defRPr sz="3100"/>
                </a:lvl1pPr>
              </a:lstStyle>
              <a:p>
                <a:pPr lvl="0">
                  <a:defRPr sz="1800"/>
                </a:pPr>
                <a:r>
                  <a:rPr lang="en-GB" sz="1100" b="1" dirty="0" err="1">
                    <a:latin typeface="+mn-lt"/>
                  </a:rPr>
                  <a:t>eSP</a:t>
                </a:r>
                <a:r>
                  <a:rPr lang="en-GB" sz="1100" b="1" dirty="0">
                    <a:latin typeface="+mn-lt"/>
                  </a:rPr>
                  <a:t> </a:t>
                </a:r>
                <a:endParaRPr sz="1100" b="1" dirty="0">
                  <a:latin typeface="+mn-lt"/>
                </a:endParaRPr>
              </a:p>
            </p:txBody>
          </p:sp>
          <p:pic>
            <p:nvPicPr>
              <p:cNvPr id="142" name="Picture 141" descr="Icon-40@2x.png">
                <a:extLst>
                  <a:ext uri="{FF2B5EF4-FFF2-40B4-BE49-F238E27FC236}">
                    <a16:creationId xmlns:a16="http://schemas.microsoft.com/office/drawing/2014/main" id="{3D57497E-EECE-1F41-A122-46F2ABF9A8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2912" y="4922621"/>
                <a:ext cx="374748" cy="352790"/>
              </a:xfrm>
              <a:prstGeom prst="rect">
                <a:avLst/>
              </a:prstGeom>
              <a:ln>
                <a:noFill/>
              </a:ln>
            </p:spPr>
          </p:pic>
          <p:sp>
            <p:nvSpPr>
              <p:cNvPr id="144" name="Shape 58">
                <a:extLst>
                  <a:ext uri="{FF2B5EF4-FFF2-40B4-BE49-F238E27FC236}">
                    <a16:creationId xmlns:a16="http://schemas.microsoft.com/office/drawing/2014/main" id="{170D2256-5BFF-624D-883E-B9D9A67A1267}"/>
                  </a:ext>
                </a:extLst>
              </p:cNvPr>
              <p:cNvSpPr/>
              <p:nvPr/>
            </p:nvSpPr>
            <p:spPr>
              <a:xfrm>
                <a:off x="1356153" y="5290537"/>
                <a:ext cx="1706400" cy="4798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1872" tIns="31872" rIns="31872" bIns="31872" numCol="1" anchor="ctr">
                <a:spAutoFit/>
              </a:bodyPr>
              <a:lstStyle>
                <a:lvl1pPr>
                  <a:defRPr sz="3100"/>
                </a:lvl1pPr>
              </a:lstStyle>
              <a:p>
                <a:pPr lvl="0">
                  <a:defRPr sz="1800"/>
                </a:pPr>
                <a:r>
                  <a:rPr lang="en-GB" sz="900" dirty="0">
                    <a:latin typeface="+mn-lt"/>
                  </a:rPr>
                  <a:t>User defined </a:t>
                </a:r>
                <a:r>
                  <a:rPr lang="en-GB" sz="900" dirty="0"/>
                  <a:t>C</a:t>
                </a:r>
                <a:r>
                  <a:rPr lang="en-GB" sz="900" dirty="0">
                    <a:latin typeface="+mn-lt"/>
                  </a:rPr>
                  <a:t>are Plans </a:t>
                </a:r>
              </a:p>
              <a:p>
                <a:pPr lvl="0">
                  <a:defRPr sz="1800"/>
                </a:pPr>
                <a:r>
                  <a:rPr lang="en-GB" sz="900" dirty="0">
                    <a:latin typeface="+mn-lt"/>
                  </a:rPr>
                  <a:t>presented in context of current patient record in GP system  </a:t>
                </a:r>
                <a:endParaRPr sz="900" dirty="0">
                  <a:latin typeface="+mn-lt"/>
                </a:endParaRPr>
              </a:p>
            </p:txBody>
          </p:sp>
        </p:grpSp>
        <p:pic>
          <p:nvPicPr>
            <p:cNvPr id="138" name="Picture 49" descr="fhir-logo-www.png">
              <a:extLst>
                <a:ext uri="{FF2B5EF4-FFF2-40B4-BE49-F238E27FC236}">
                  <a16:creationId xmlns:a16="http://schemas.microsoft.com/office/drawing/2014/main" id="{28F7BED4-3F2C-BF42-8A45-82116A23C3A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48244" y="4277260"/>
              <a:ext cx="788131" cy="337770"/>
            </a:xfrm>
            <a:prstGeom prst="rect">
              <a:avLst/>
            </a:prstGeom>
            <a:noFill/>
            <a:ln>
              <a:noFill/>
            </a:ln>
            <a:scene3d>
              <a:camera prst="isometricOffAxis1Right"/>
              <a:lightRig rig="threePt" dir="t"/>
            </a:scene3d>
            <a:extLst/>
          </p:spPr>
        </p:pic>
      </p:grpSp>
      <p:grpSp>
        <p:nvGrpSpPr>
          <p:cNvPr id="145" name="Group 144">
            <a:extLst>
              <a:ext uri="{FF2B5EF4-FFF2-40B4-BE49-F238E27FC236}">
                <a16:creationId xmlns:a16="http://schemas.microsoft.com/office/drawing/2014/main" id="{56A8EBC7-182B-864F-9205-32AA61D35FEA}"/>
              </a:ext>
            </a:extLst>
          </p:cNvPr>
          <p:cNvGrpSpPr/>
          <p:nvPr/>
        </p:nvGrpSpPr>
        <p:grpSpPr>
          <a:xfrm>
            <a:off x="7505128" y="992738"/>
            <a:ext cx="1297577" cy="993518"/>
            <a:chOff x="2646960" y="4816292"/>
            <a:chExt cx="1297577" cy="993518"/>
          </a:xfrm>
        </p:grpSpPr>
        <p:pic>
          <p:nvPicPr>
            <p:cNvPr id="146" name="1441640473_29.Mac.png">
              <a:extLst>
                <a:ext uri="{FF2B5EF4-FFF2-40B4-BE49-F238E27FC236}">
                  <a16:creationId xmlns:a16="http://schemas.microsoft.com/office/drawing/2014/main" id="{2A8D0EFD-6538-F44E-82C6-F9EB04F8D07B}"/>
                </a:ext>
              </a:extLst>
            </p:cNvPr>
            <p:cNvPicPr/>
            <p:nvPr/>
          </p:nvPicPr>
          <p:blipFill>
            <a:blip r:embed="rId2">
              <a:extLst/>
            </a:blip>
            <a:stretch>
              <a:fillRect/>
            </a:stretch>
          </p:blipFill>
          <p:spPr>
            <a:xfrm>
              <a:off x="2646960" y="4816292"/>
              <a:ext cx="1297577" cy="993518"/>
            </a:xfrm>
            <a:prstGeom prst="rect">
              <a:avLst/>
            </a:prstGeom>
            <a:solidFill>
              <a:schemeClr val="bg1"/>
            </a:solidFill>
            <a:ln w="12700" cap="flat">
              <a:noFill/>
              <a:miter lim="400000"/>
            </a:ln>
            <a:effectLst/>
            <a:scene3d>
              <a:camera prst="isometricOffAxis1Right"/>
              <a:lightRig rig="threePt" dir="t"/>
            </a:scene3d>
          </p:spPr>
        </p:pic>
        <p:pic>
          <p:nvPicPr>
            <p:cNvPr id="147" name="Picture 146" descr="tpp-blue-transparent.png">
              <a:extLst>
                <a:ext uri="{FF2B5EF4-FFF2-40B4-BE49-F238E27FC236}">
                  <a16:creationId xmlns:a16="http://schemas.microsoft.com/office/drawing/2014/main" id="{F4EF1067-D5D7-E34E-9121-2791DEDB49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16736" y="4965865"/>
              <a:ext cx="795177" cy="367635"/>
            </a:xfrm>
            <a:prstGeom prst="rect">
              <a:avLst/>
            </a:prstGeom>
            <a:solidFill>
              <a:srgbClr val="FFFFFF"/>
            </a:solidFill>
            <a:scene3d>
              <a:camera prst="isometricOffAxis1Right"/>
              <a:lightRig rig="threePt" dir="t"/>
            </a:scene3d>
          </p:spPr>
        </p:pic>
      </p:grpSp>
      <p:grpSp>
        <p:nvGrpSpPr>
          <p:cNvPr id="148" name="Group 147">
            <a:extLst>
              <a:ext uri="{FF2B5EF4-FFF2-40B4-BE49-F238E27FC236}">
                <a16:creationId xmlns:a16="http://schemas.microsoft.com/office/drawing/2014/main" id="{28DBFE8C-5FB3-7B4A-B619-65688DB77A7F}"/>
              </a:ext>
            </a:extLst>
          </p:cNvPr>
          <p:cNvGrpSpPr/>
          <p:nvPr/>
        </p:nvGrpSpPr>
        <p:grpSpPr>
          <a:xfrm>
            <a:off x="7796106" y="1149433"/>
            <a:ext cx="1811237" cy="1076709"/>
            <a:chOff x="1816532" y="4277260"/>
            <a:chExt cx="1811237" cy="1076709"/>
          </a:xfrm>
        </p:grpSpPr>
        <p:grpSp>
          <p:nvGrpSpPr>
            <p:cNvPr id="150" name="Group 149">
              <a:extLst>
                <a:ext uri="{FF2B5EF4-FFF2-40B4-BE49-F238E27FC236}">
                  <a16:creationId xmlns:a16="http://schemas.microsoft.com/office/drawing/2014/main" id="{9E7BE279-CB35-3647-9BC9-5BECFA1C2802}"/>
                </a:ext>
              </a:extLst>
            </p:cNvPr>
            <p:cNvGrpSpPr/>
            <p:nvPr/>
          </p:nvGrpSpPr>
          <p:grpSpPr>
            <a:xfrm>
              <a:off x="1816532" y="4278225"/>
              <a:ext cx="1811237" cy="1075744"/>
              <a:chOff x="1251316" y="4811317"/>
              <a:chExt cx="1811237" cy="1075744"/>
            </a:xfrm>
            <a:scene3d>
              <a:camera prst="isometricOffAxis1Right"/>
              <a:lightRig rig="threePt" dir="t"/>
            </a:scene3d>
          </p:grpSpPr>
          <p:sp>
            <p:nvSpPr>
              <p:cNvPr id="159" name="Rounded Rectangle 158">
                <a:extLst>
                  <a:ext uri="{FF2B5EF4-FFF2-40B4-BE49-F238E27FC236}">
                    <a16:creationId xmlns:a16="http://schemas.microsoft.com/office/drawing/2014/main" id="{1CC9D007-6CF8-E146-8296-235CE6714382}"/>
                  </a:ext>
                </a:extLst>
              </p:cNvPr>
              <p:cNvSpPr/>
              <p:nvPr/>
            </p:nvSpPr>
            <p:spPr>
              <a:xfrm>
                <a:off x="1251316" y="4811317"/>
                <a:ext cx="1744101" cy="1075744"/>
              </a:xfrm>
              <a:prstGeom prst="roundRect">
                <a:avLst/>
              </a:prstGeom>
              <a:solidFill>
                <a:schemeClr val="bg1"/>
              </a:solid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1872" tIns="31872" rIns="31872" bIns="31872" numCol="1" spcCol="23904" rtlCol="0" anchor="ctr">
                <a:spAutoFit/>
              </a:bodyPr>
              <a:lstStyle/>
              <a:p>
                <a:pPr rtl="0" latinLnBrk="1" hangingPunct="0"/>
                <a:endParaRPr lang="en-US" sz="2500" dirty="0">
                  <a:solidFill>
                    <a:srgbClr val="FFFFFF"/>
                  </a:solidFill>
                  <a:effectLst>
                    <a:outerShdw blurRad="38100" dist="12700" dir="5400000" rotWithShape="0">
                      <a:srgbClr val="000000">
                        <a:alpha val="50000"/>
                      </a:srgbClr>
                    </a:outerShdw>
                  </a:effectLst>
                </a:endParaRPr>
              </a:p>
              <a:p>
                <a:pPr rtl="0" latinLnBrk="1" hangingPunct="0"/>
                <a:endParaRPr lang="en-US" sz="1700" dirty="0">
                  <a:solidFill>
                    <a:srgbClr val="FFFFFF"/>
                  </a:solidFill>
                  <a:effectLst>
                    <a:outerShdw blurRad="38100" dist="12700" dir="5400000" rotWithShape="0">
                      <a:srgbClr val="000000">
                        <a:alpha val="50000"/>
                      </a:srgbClr>
                    </a:outerShdw>
                  </a:effectLst>
                </a:endParaRPr>
              </a:p>
              <a:p>
                <a:pPr rtl="0" latinLnBrk="1" hangingPunct="0"/>
                <a:endParaRPr lang="en-US" sz="1700" dirty="0">
                  <a:solidFill>
                    <a:srgbClr val="FFFFFF"/>
                  </a:solidFill>
                  <a:effectLst>
                    <a:outerShdw blurRad="38100" dist="12700" dir="5400000" rotWithShape="0">
                      <a:srgbClr val="000000">
                        <a:alpha val="50000"/>
                      </a:srgbClr>
                    </a:outerShdw>
                  </a:effectLst>
                </a:endParaRPr>
              </a:p>
            </p:txBody>
          </p:sp>
          <p:sp>
            <p:nvSpPr>
              <p:cNvPr id="160" name="Shape 58">
                <a:extLst>
                  <a:ext uri="{FF2B5EF4-FFF2-40B4-BE49-F238E27FC236}">
                    <a16:creationId xmlns:a16="http://schemas.microsoft.com/office/drawing/2014/main" id="{E3E888A2-4946-AA43-B689-20FB8CFA1AA5}"/>
                  </a:ext>
                </a:extLst>
              </p:cNvPr>
              <p:cNvSpPr/>
              <p:nvPr/>
            </p:nvSpPr>
            <p:spPr>
              <a:xfrm>
                <a:off x="1767267" y="4967337"/>
                <a:ext cx="755808" cy="23364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1872" tIns="31872" rIns="31872" bIns="31872" numCol="1" anchor="ctr">
                <a:spAutoFit/>
              </a:bodyPr>
              <a:lstStyle>
                <a:lvl1pPr>
                  <a:defRPr sz="3100"/>
                </a:lvl1pPr>
              </a:lstStyle>
              <a:p>
                <a:pPr lvl="0">
                  <a:defRPr sz="1800"/>
                </a:pPr>
                <a:r>
                  <a:rPr lang="en-GB" sz="1100" b="1" dirty="0" err="1">
                    <a:latin typeface="+mn-lt"/>
                  </a:rPr>
                  <a:t>eSP</a:t>
                </a:r>
                <a:r>
                  <a:rPr lang="en-GB" sz="1100" b="1" dirty="0">
                    <a:latin typeface="+mn-lt"/>
                  </a:rPr>
                  <a:t> </a:t>
                </a:r>
                <a:endParaRPr sz="1100" b="1" dirty="0">
                  <a:latin typeface="+mn-lt"/>
                </a:endParaRPr>
              </a:p>
            </p:txBody>
          </p:sp>
          <p:pic>
            <p:nvPicPr>
              <p:cNvPr id="161" name="Picture 160" descr="Icon-40@2x.png">
                <a:extLst>
                  <a:ext uri="{FF2B5EF4-FFF2-40B4-BE49-F238E27FC236}">
                    <a16:creationId xmlns:a16="http://schemas.microsoft.com/office/drawing/2014/main" id="{DB09CAF0-862E-3D44-A6C2-7EEDA7DC1E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2912" y="4922621"/>
                <a:ext cx="374748" cy="352790"/>
              </a:xfrm>
              <a:prstGeom prst="rect">
                <a:avLst/>
              </a:prstGeom>
              <a:ln>
                <a:noFill/>
              </a:ln>
            </p:spPr>
          </p:pic>
          <p:sp>
            <p:nvSpPr>
              <p:cNvPr id="162" name="Shape 58">
                <a:extLst>
                  <a:ext uri="{FF2B5EF4-FFF2-40B4-BE49-F238E27FC236}">
                    <a16:creationId xmlns:a16="http://schemas.microsoft.com/office/drawing/2014/main" id="{41CE97B6-EFC1-0746-8CB7-78AC73546C9B}"/>
                  </a:ext>
                </a:extLst>
              </p:cNvPr>
              <p:cNvSpPr/>
              <p:nvPr/>
            </p:nvSpPr>
            <p:spPr>
              <a:xfrm>
                <a:off x="1356153" y="5290537"/>
                <a:ext cx="1706400" cy="4798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1872" tIns="31872" rIns="31872" bIns="31872" numCol="1" anchor="ctr">
                <a:spAutoFit/>
              </a:bodyPr>
              <a:lstStyle>
                <a:lvl1pPr>
                  <a:defRPr sz="3100"/>
                </a:lvl1pPr>
              </a:lstStyle>
              <a:p>
                <a:pPr lvl="0">
                  <a:defRPr sz="1800"/>
                </a:pPr>
                <a:r>
                  <a:rPr lang="en-GB" sz="900" dirty="0">
                    <a:latin typeface="+mn-lt"/>
                  </a:rPr>
                  <a:t>User defined </a:t>
                </a:r>
                <a:r>
                  <a:rPr lang="en-GB" sz="900" dirty="0"/>
                  <a:t>Care Plans</a:t>
                </a:r>
              </a:p>
              <a:p>
                <a:pPr lvl="0">
                  <a:defRPr sz="1800"/>
                </a:pPr>
                <a:r>
                  <a:rPr lang="en-GB" sz="900" dirty="0">
                    <a:latin typeface="+mn-lt"/>
                  </a:rPr>
                  <a:t>presented in context of patient record in GP system  current </a:t>
                </a:r>
                <a:endParaRPr sz="900" dirty="0">
                  <a:latin typeface="+mn-lt"/>
                </a:endParaRPr>
              </a:p>
            </p:txBody>
          </p:sp>
        </p:grpSp>
        <p:pic>
          <p:nvPicPr>
            <p:cNvPr id="158" name="Picture 49" descr="fhir-logo-www.png">
              <a:extLst>
                <a:ext uri="{FF2B5EF4-FFF2-40B4-BE49-F238E27FC236}">
                  <a16:creationId xmlns:a16="http://schemas.microsoft.com/office/drawing/2014/main" id="{572184D6-6414-9A42-910B-7566B8BAE51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48244" y="4277260"/>
              <a:ext cx="788131" cy="337770"/>
            </a:xfrm>
            <a:prstGeom prst="rect">
              <a:avLst/>
            </a:prstGeom>
            <a:noFill/>
            <a:ln>
              <a:noFill/>
            </a:ln>
            <a:scene3d>
              <a:camera prst="isometricOffAxis1Right"/>
              <a:lightRig rig="threePt" dir="t"/>
            </a:scene3d>
            <a:extLst/>
          </p:spPr>
        </p:pic>
      </p:grpSp>
      <p:cxnSp>
        <p:nvCxnSpPr>
          <p:cNvPr id="140" name="Straight Arrow Connector 139"/>
          <p:cNvCxnSpPr>
            <a:cxnSpLocks/>
          </p:cNvCxnSpPr>
          <p:nvPr/>
        </p:nvCxnSpPr>
        <p:spPr>
          <a:xfrm>
            <a:off x="8598905" y="1779982"/>
            <a:ext cx="1629044" cy="705268"/>
          </a:xfrm>
          <a:prstGeom prst="straightConnector1">
            <a:avLst/>
          </a:prstGeom>
          <a:noFill/>
          <a:ln w="12700" cap="flat" cmpd="sng">
            <a:solidFill>
              <a:schemeClr val="bg2">
                <a:lumMod val="25000"/>
              </a:schemeClr>
            </a:solidFill>
            <a:prstDash val="solid"/>
            <a:miter lim="400000"/>
            <a:headEnd type="none"/>
            <a:tailEnd type="none"/>
          </a:ln>
          <a:effectLst/>
        </p:spPr>
        <p:style>
          <a:lnRef idx="0">
            <a:scrgbClr r="0" g="0" b="0"/>
          </a:lnRef>
          <a:fillRef idx="0">
            <a:scrgbClr r="0" g="0" b="0"/>
          </a:fillRef>
          <a:effectRef idx="0">
            <a:scrgbClr r="0" g="0" b="0"/>
          </a:effectRef>
          <a:fontRef idx="none"/>
        </p:style>
      </p:cxnSp>
      <p:cxnSp>
        <p:nvCxnSpPr>
          <p:cNvPr id="21" name="Straight Arrow Connector 20"/>
          <p:cNvCxnSpPr>
            <a:cxnSpLocks/>
          </p:cNvCxnSpPr>
          <p:nvPr/>
        </p:nvCxnSpPr>
        <p:spPr>
          <a:xfrm>
            <a:off x="5323814" y="2194789"/>
            <a:ext cx="950175" cy="610897"/>
          </a:xfrm>
          <a:prstGeom prst="straightConnector1">
            <a:avLst/>
          </a:prstGeom>
          <a:noFill/>
          <a:ln w="12700" cap="flat" cmpd="sng">
            <a:solidFill>
              <a:srgbClr val="262626"/>
            </a:solidFill>
            <a:prstDash val="solid"/>
            <a:miter lim="400000"/>
            <a:headEnd type="none"/>
            <a:tailEnd type="arrow"/>
          </a:ln>
          <a:effectLst/>
        </p:spPr>
        <p:style>
          <a:lnRef idx="0">
            <a:scrgbClr r="0" g="0" b="0"/>
          </a:lnRef>
          <a:fillRef idx="0">
            <a:scrgbClr r="0" g="0" b="0"/>
          </a:fillRef>
          <a:effectRef idx="0">
            <a:scrgbClr r="0" g="0" b="0"/>
          </a:effectRef>
          <a:fontRef idx="none"/>
        </p:style>
      </p:cxnSp>
      <p:grpSp>
        <p:nvGrpSpPr>
          <p:cNvPr id="47" name="Group 46">
            <a:extLst>
              <a:ext uri="{FF2B5EF4-FFF2-40B4-BE49-F238E27FC236}">
                <a16:creationId xmlns:a16="http://schemas.microsoft.com/office/drawing/2014/main" id="{BB813A39-7698-3F4E-A266-584510DCE17A}"/>
              </a:ext>
            </a:extLst>
          </p:cNvPr>
          <p:cNvGrpSpPr/>
          <p:nvPr/>
        </p:nvGrpSpPr>
        <p:grpSpPr>
          <a:xfrm>
            <a:off x="5822384" y="2360911"/>
            <a:ext cx="1493008" cy="1601665"/>
            <a:chOff x="4124888" y="3359359"/>
            <a:chExt cx="1493008" cy="1601665"/>
          </a:xfrm>
        </p:grpSpPr>
        <p:sp>
          <p:nvSpPr>
            <p:cNvPr id="135" name="Rounded Rectangle 134"/>
            <p:cNvSpPr/>
            <p:nvPr/>
          </p:nvSpPr>
          <p:spPr>
            <a:xfrm>
              <a:off x="4124888" y="3359359"/>
              <a:ext cx="1493008" cy="1601665"/>
            </a:xfrm>
            <a:prstGeom prst="roundRect">
              <a:avLst/>
            </a:prstGeom>
            <a:solidFill>
              <a:srgbClr val="FFFFFF"/>
            </a:solidFill>
            <a:ln w="25400" cap="flat">
              <a:solidFill>
                <a:schemeClr val="bg1">
                  <a:lumMod val="65000"/>
                </a:schemeClr>
              </a:solidFill>
              <a:prstDash val="solid"/>
              <a:miter lim="400000"/>
            </a:ln>
            <a:effectLst/>
            <a:scene3d>
              <a:camera prst="isometricOffAxis1Right"/>
              <a:lightRig rig="threePt" dir="t"/>
            </a:scene3d>
            <a:sp3d>
              <a:bevelT w="139700" h="139700" prst="divo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81" name="Picture 49" descr="fhir-logo-www.png">
              <a:extLst>
                <a:ext uri="{FF2B5EF4-FFF2-40B4-BE49-F238E27FC236}">
                  <a16:creationId xmlns:a16="http://schemas.microsoft.com/office/drawing/2014/main" id="{D6AB5023-16A7-F640-94F6-70EF7159720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48843" y="3496238"/>
              <a:ext cx="1039910" cy="445675"/>
            </a:xfrm>
            <a:prstGeom prst="rect">
              <a:avLst/>
            </a:prstGeom>
            <a:noFill/>
            <a:ln>
              <a:noFill/>
            </a:ln>
            <a:scene3d>
              <a:camera prst="isometricOffAxis1Right"/>
              <a:lightRig rig="threePt" dir="t"/>
            </a:scene3d>
            <a:extLst/>
          </p:spPr>
        </p:pic>
        <p:pic>
          <p:nvPicPr>
            <p:cNvPr id="116" name="Picture 115">
              <a:extLst>
                <a:ext uri="{FF2B5EF4-FFF2-40B4-BE49-F238E27FC236}">
                  <a16:creationId xmlns:a16="http://schemas.microsoft.com/office/drawing/2014/main" id="{76F1512D-69B8-D247-99E9-2C3B337676EB}"/>
                </a:ext>
              </a:extLst>
            </p:cNvPr>
            <p:cNvPicPr>
              <a:picLocks noChangeAspect="1"/>
            </p:cNvPicPr>
            <p:nvPr/>
          </p:nvPicPr>
          <p:blipFill>
            <a:blip r:embed="rId7"/>
            <a:stretch>
              <a:fillRect/>
            </a:stretch>
          </p:blipFill>
          <p:spPr>
            <a:xfrm>
              <a:off x="4590391" y="3996172"/>
              <a:ext cx="594575" cy="618358"/>
            </a:xfrm>
            <a:prstGeom prst="rect">
              <a:avLst/>
            </a:prstGeom>
            <a:scene3d>
              <a:camera prst="isometricOffAxis1Right"/>
              <a:lightRig rig="threePt" dir="t"/>
            </a:scene3d>
          </p:spPr>
        </p:pic>
      </p:grpSp>
      <p:grpSp>
        <p:nvGrpSpPr>
          <p:cNvPr id="11" name="Group 10">
            <a:extLst>
              <a:ext uri="{FF2B5EF4-FFF2-40B4-BE49-F238E27FC236}">
                <a16:creationId xmlns:a16="http://schemas.microsoft.com/office/drawing/2014/main" id="{962B1253-BB94-8A4F-9F01-CA166D38051F}"/>
              </a:ext>
            </a:extLst>
          </p:cNvPr>
          <p:cNvGrpSpPr/>
          <p:nvPr/>
        </p:nvGrpSpPr>
        <p:grpSpPr>
          <a:xfrm>
            <a:off x="6075527" y="2976163"/>
            <a:ext cx="2137095" cy="841256"/>
            <a:chOff x="3602669" y="3558780"/>
            <a:chExt cx="2137095" cy="841256"/>
          </a:xfrm>
        </p:grpSpPr>
        <p:sp>
          <p:nvSpPr>
            <p:cNvPr id="87" name="Rectangle 86">
              <a:extLst>
                <a:ext uri="{FF2B5EF4-FFF2-40B4-BE49-F238E27FC236}">
                  <a16:creationId xmlns:a16="http://schemas.microsoft.com/office/drawing/2014/main" id="{F8BEB525-B906-CA4E-9746-234DD091B044}"/>
                </a:ext>
              </a:extLst>
            </p:cNvPr>
            <p:cNvSpPr/>
            <p:nvPr/>
          </p:nvSpPr>
          <p:spPr>
            <a:xfrm>
              <a:off x="3602669" y="3558780"/>
              <a:ext cx="1967025" cy="841256"/>
            </a:xfrm>
            <a:prstGeom prst="rect">
              <a:avLst/>
            </a:prstGeom>
            <a:solidFill>
              <a:srgbClr val="7CC459"/>
            </a:solidFill>
            <a:ln w="12700" cap="flat" cmpd="sng">
              <a:noFill/>
              <a:prstDash val="solid"/>
              <a:miter lim="400000"/>
            </a:ln>
            <a:effectLst/>
            <a:scene3d>
              <a:camera prst="isometricOffAxis1Right"/>
              <a:lightRig rig="threePt" dir="t"/>
            </a:scene3d>
          </p:spPr>
          <p:style>
            <a:lnRef idx="0">
              <a:scrgbClr r="0" g="0" b="0"/>
            </a:lnRef>
            <a:fillRef idx="0">
              <a:scrgbClr r="0" g="0" b="0"/>
            </a:fillRef>
            <a:effectRef idx="0">
              <a:scrgbClr r="0" g="0" b="0"/>
            </a:effectRef>
            <a:fontRef idx="none"/>
          </p:style>
          <p:txBody>
            <a:bodyPr rot="0" spcFirstLastPara="1" vertOverflow="overflow" horzOverflow="overflow" vert="horz" wrap="square" lIns="43289" tIns="43289" rIns="43289" bIns="43289" numCol="1" spcCol="32467" rtlCol="0" anchor="ctr">
              <a:spAutoFit/>
            </a:bodyPr>
            <a:lstStyle/>
            <a:p>
              <a:pPr defTabSz="497791" rtl="0" latinLnBrk="1" hangingPunct="0"/>
              <a:endParaRPr lang="en-US" sz="3400" dirty="0">
                <a:solidFill>
                  <a:srgbClr val="FFFFFF"/>
                </a:solidFill>
                <a:effectLst>
                  <a:outerShdw blurRad="38100" dist="12700" dir="5400000" rotWithShape="0">
                    <a:srgbClr val="000000">
                      <a:alpha val="50000"/>
                    </a:srgbClr>
                  </a:outerShdw>
                </a:effectLst>
              </a:endParaRPr>
            </a:p>
          </p:txBody>
        </p:sp>
        <p:pic>
          <p:nvPicPr>
            <p:cNvPr id="89" name="Picture 88" descr="Icon-40@2x.png">
              <a:extLst>
                <a:ext uri="{FF2B5EF4-FFF2-40B4-BE49-F238E27FC236}">
                  <a16:creationId xmlns:a16="http://schemas.microsoft.com/office/drawing/2014/main" id="{5837E17F-E93F-F741-8C60-AC00051189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6491" y="3784260"/>
              <a:ext cx="578446" cy="550059"/>
            </a:xfrm>
            <a:prstGeom prst="rect">
              <a:avLst/>
            </a:prstGeom>
            <a:ln>
              <a:noFill/>
            </a:ln>
            <a:scene3d>
              <a:camera prst="isometricOffAxis1Right"/>
              <a:lightRig rig="threePt" dir="t"/>
            </a:scene3d>
          </p:spPr>
        </p:pic>
        <p:sp>
          <p:nvSpPr>
            <p:cNvPr id="86" name="Shape 58">
              <a:extLst>
                <a:ext uri="{FF2B5EF4-FFF2-40B4-BE49-F238E27FC236}">
                  <a16:creationId xmlns:a16="http://schemas.microsoft.com/office/drawing/2014/main" id="{37310697-036D-704E-9454-B533ADACA10C}"/>
                </a:ext>
              </a:extLst>
            </p:cNvPr>
            <p:cNvSpPr/>
            <p:nvPr/>
          </p:nvSpPr>
          <p:spPr>
            <a:xfrm>
              <a:off x="4298552" y="3780256"/>
              <a:ext cx="1441212" cy="279814"/>
            </a:xfrm>
            <a:prstGeom prst="rect">
              <a:avLst/>
            </a:prstGeom>
            <a:noFill/>
            <a:ln w="12700" cap="flat">
              <a:noFill/>
              <a:miter lim="400000"/>
            </a:ln>
            <a:effectLst/>
            <a:scene3d>
              <a:camera prst="isometricOffAxis1Right"/>
              <a:lightRig rig="threePt" dir="t"/>
            </a:scene3d>
            <a:extLst>
              <a:ext uri="{C572A759-6A51-4108-AA02-DFA0A04FC94B}">
                <ma14:wrappingTextBoxFlag xmlns="" xmlns:ma14="http://schemas.microsoft.com/office/mac/drawingml/2011/main" val="1"/>
              </a:ext>
            </a:extLst>
          </p:spPr>
          <p:txBody>
            <a:bodyPr wrap="square" lIns="31874" tIns="31874" rIns="31874" bIns="31874" numCol="1" anchor="ctr">
              <a:spAutoFit/>
            </a:bodyPr>
            <a:lstStyle>
              <a:lvl1pPr>
                <a:defRPr sz="3100"/>
              </a:lvl1pPr>
            </a:lstStyle>
            <a:p>
              <a:pPr marL="171450" indent="-171450" algn="l">
                <a:buFont typeface="Wingdings" pitchFamily="2" charset="2"/>
                <a:buChar char="Ø"/>
                <a:defRPr sz="1800"/>
              </a:pPr>
              <a:r>
                <a:rPr lang="en-GB" sz="1400" dirty="0">
                  <a:latin typeface="Helvetica"/>
                  <a:cs typeface="Helvetica"/>
                </a:rPr>
                <a:t>Care Plans </a:t>
              </a:r>
            </a:p>
          </p:txBody>
        </p:sp>
      </p:grpSp>
      <p:cxnSp>
        <p:nvCxnSpPr>
          <p:cNvPr id="154" name="Straight Arrow Connector 153"/>
          <p:cNvCxnSpPr>
            <a:cxnSpLocks/>
          </p:cNvCxnSpPr>
          <p:nvPr/>
        </p:nvCxnSpPr>
        <p:spPr>
          <a:xfrm>
            <a:off x="6995387" y="3557019"/>
            <a:ext cx="532169" cy="319938"/>
          </a:xfrm>
          <a:prstGeom prst="straightConnector1">
            <a:avLst/>
          </a:prstGeom>
          <a:noFill/>
          <a:ln w="12700" cap="flat" cmpd="sng">
            <a:solidFill>
              <a:schemeClr val="bg2">
                <a:lumMod val="25000"/>
              </a:schemeClr>
            </a:solidFill>
            <a:prstDash val="solid"/>
            <a:miter lim="400000"/>
            <a:headEnd type="none"/>
            <a:tailEnd type="arrow"/>
          </a:ln>
          <a:effectLst/>
        </p:spPr>
        <p:style>
          <a:lnRef idx="0">
            <a:scrgbClr r="0" g="0" b="0"/>
          </a:lnRef>
          <a:fillRef idx="0">
            <a:scrgbClr r="0" g="0" b="0"/>
          </a:fillRef>
          <a:effectRef idx="0">
            <a:scrgbClr r="0" g="0" b="0"/>
          </a:effectRef>
          <a:fontRef idx="none"/>
        </p:style>
      </p:cxnSp>
      <p:grpSp>
        <p:nvGrpSpPr>
          <p:cNvPr id="16" name="Group 15">
            <a:extLst>
              <a:ext uri="{FF2B5EF4-FFF2-40B4-BE49-F238E27FC236}">
                <a16:creationId xmlns:a16="http://schemas.microsoft.com/office/drawing/2014/main" id="{6F3D35B4-1B16-8043-AA9C-13F4EDA7B97E}"/>
              </a:ext>
            </a:extLst>
          </p:cNvPr>
          <p:cNvGrpSpPr/>
          <p:nvPr/>
        </p:nvGrpSpPr>
        <p:grpSpPr>
          <a:xfrm>
            <a:off x="6273989" y="3290235"/>
            <a:ext cx="4460380" cy="2706909"/>
            <a:chOff x="7349639" y="3655118"/>
            <a:chExt cx="4460380" cy="2706909"/>
          </a:xfrm>
        </p:grpSpPr>
        <p:sp>
          <p:nvSpPr>
            <p:cNvPr id="24" name="Rounded Rectangle 23"/>
            <p:cNvSpPr/>
            <p:nvPr/>
          </p:nvSpPr>
          <p:spPr>
            <a:xfrm>
              <a:off x="7349639" y="3655118"/>
              <a:ext cx="4460380" cy="2706909"/>
            </a:xfrm>
            <a:prstGeom prst="roundRect">
              <a:avLst/>
            </a:prstGeom>
            <a:solidFill>
              <a:srgbClr val="FFFFFF"/>
            </a:solidFill>
            <a:ln w="25400" cap="flat">
              <a:solidFill>
                <a:schemeClr val="bg1">
                  <a:lumMod val="65000"/>
                </a:schemeClr>
              </a:solidFill>
              <a:prstDash val="solid"/>
              <a:miter lim="400000"/>
            </a:ln>
            <a:effectLst/>
            <a:scene3d>
              <a:camera prst="isometricOffAxis1Right"/>
              <a:lightRig rig="threePt" dir="t"/>
            </a:scene3d>
            <a:sp3d>
              <a:bevelT w="139700" h="139700" prst="divo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95" name="Shape 52"/>
            <p:cNvSpPr/>
            <p:nvPr/>
          </p:nvSpPr>
          <p:spPr>
            <a:xfrm>
              <a:off x="7846260" y="4721315"/>
              <a:ext cx="2017737" cy="287258"/>
            </a:xfrm>
            <a:prstGeom prst="rect">
              <a:avLst/>
            </a:prstGeom>
            <a:noFill/>
            <a:ln w="12700" cap="flat">
              <a:noFill/>
              <a:miter lim="400000"/>
            </a:ln>
            <a:effectLst/>
            <a:scene3d>
              <a:camera prst="isometricOffAxis1Right"/>
              <a:lightRig rig="threePt" dir="t"/>
            </a:scene3d>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defRPr sz="3100"/>
              </a:lvl1pPr>
            </a:lstStyle>
            <a:p>
              <a:pPr lvl="0" algn="ctr">
                <a:defRPr sz="1800"/>
              </a:pPr>
              <a:endParaRPr sz="1200" dirty="0">
                <a:latin typeface="Helvetica"/>
                <a:cs typeface="Helvetica"/>
              </a:endParaRPr>
            </a:p>
          </p:txBody>
        </p:sp>
        <p:grpSp>
          <p:nvGrpSpPr>
            <p:cNvPr id="18" name="Group 17"/>
            <p:cNvGrpSpPr/>
            <p:nvPr/>
          </p:nvGrpSpPr>
          <p:grpSpPr>
            <a:xfrm>
              <a:off x="9684518" y="3922857"/>
              <a:ext cx="729110" cy="988333"/>
              <a:chOff x="6044362" y="5109896"/>
              <a:chExt cx="582995" cy="768452"/>
            </a:xfrm>
          </p:grpSpPr>
          <p:pic>
            <p:nvPicPr>
              <p:cNvPr id="33" name="telephone.png"/>
              <p:cNvPicPr/>
              <p:nvPr/>
            </p:nvPicPr>
            <p:blipFill>
              <a:blip r:embed="rId8">
                <a:extLst/>
              </a:blip>
              <a:stretch>
                <a:fillRect/>
              </a:stretch>
            </p:blipFill>
            <p:spPr>
              <a:xfrm>
                <a:off x="6058951" y="5109896"/>
                <a:ext cx="510155" cy="499812"/>
              </a:xfrm>
              <a:prstGeom prst="rect">
                <a:avLst/>
              </a:prstGeom>
              <a:ln w="12700" cap="flat">
                <a:noFill/>
                <a:miter lim="400000"/>
              </a:ln>
              <a:effectLst/>
              <a:scene3d>
                <a:camera prst="isometricOffAxis1Right"/>
                <a:lightRig rig="threePt" dir="t"/>
              </a:scene3d>
            </p:spPr>
          </p:pic>
          <p:sp>
            <p:nvSpPr>
              <p:cNvPr id="34" name="Shape 55"/>
              <p:cNvSpPr/>
              <p:nvPr/>
            </p:nvSpPr>
            <p:spPr>
              <a:xfrm>
                <a:off x="6044362" y="5654998"/>
                <a:ext cx="582995" cy="223350"/>
              </a:xfrm>
              <a:prstGeom prst="rect">
                <a:avLst/>
              </a:prstGeom>
              <a:noFill/>
              <a:ln w="12700" cap="flat">
                <a:noFill/>
                <a:miter lim="400000"/>
              </a:ln>
              <a:effectLst/>
              <a:scene3d>
                <a:camera prst="isometricOffAxis1Right"/>
                <a:lightRig rig="threePt" dir="t"/>
              </a:scene3d>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3100"/>
                </a:lvl1pPr>
              </a:lstStyle>
              <a:p>
                <a:pPr lvl="0">
                  <a:defRPr sz="1800"/>
                </a:pPr>
                <a:r>
                  <a:rPr lang="en-GB" sz="1200" dirty="0">
                    <a:latin typeface="Helvetica"/>
                    <a:cs typeface="Helvetica"/>
                  </a:rPr>
                  <a:t>111/OOH</a:t>
                </a:r>
                <a:endParaRPr sz="1200" dirty="0">
                  <a:latin typeface="Helvetica"/>
                  <a:cs typeface="Helvetica"/>
                </a:endParaRPr>
              </a:p>
            </p:txBody>
          </p:sp>
        </p:grpSp>
        <p:grpSp>
          <p:nvGrpSpPr>
            <p:cNvPr id="118" name="Group 117">
              <a:extLst>
                <a:ext uri="{FF2B5EF4-FFF2-40B4-BE49-F238E27FC236}">
                  <a16:creationId xmlns:a16="http://schemas.microsoft.com/office/drawing/2014/main" id="{DF6EE17F-9803-F64E-A087-BA0DC3FDBAA3}"/>
                </a:ext>
              </a:extLst>
            </p:cNvPr>
            <p:cNvGrpSpPr/>
            <p:nvPr/>
          </p:nvGrpSpPr>
          <p:grpSpPr>
            <a:xfrm>
              <a:off x="10521046" y="4828051"/>
              <a:ext cx="965970" cy="983007"/>
              <a:chOff x="1580031" y="2629183"/>
              <a:chExt cx="931085" cy="983007"/>
            </a:xfrm>
            <a:scene3d>
              <a:camera prst="isometricOffAxis1Right"/>
              <a:lightRig rig="threePt" dir="t"/>
            </a:scene3d>
          </p:grpSpPr>
          <p:sp>
            <p:nvSpPr>
              <p:cNvPr id="119" name="Shape 52">
                <a:extLst>
                  <a:ext uri="{FF2B5EF4-FFF2-40B4-BE49-F238E27FC236}">
                    <a16:creationId xmlns:a16="http://schemas.microsoft.com/office/drawing/2014/main" id="{B996B70E-1C7E-CC42-9EFD-1786C846FD6C}"/>
                  </a:ext>
                </a:extLst>
              </p:cNvPr>
              <p:cNvSpPr/>
              <p:nvPr/>
            </p:nvSpPr>
            <p:spPr>
              <a:xfrm>
                <a:off x="1580031" y="3309543"/>
                <a:ext cx="931085" cy="30264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3100"/>
                </a:lvl1pPr>
              </a:lstStyle>
              <a:p>
                <a:pPr lvl="0">
                  <a:defRPr sz="1800"/>
                </a:pPr>
                <a:r>
                  <a:rPr lang="en-US" sz="1300" dirty="0"/>
                  <a:t>Clinical Hubs</a:t>
                </a:r>
                <a:endParaRPr sz="1300" dirty="0"/>
              </a:p>
            </p:txBody>
          </p:sp>
          <p:pic>
            <p:nvPicPr>
              <p:cNvPr id="120" name="Picture 119" descr="doctor-icon-47329.png">
                <a:extLst>
                  <a:ext uri="{FF2B5EF4-FFF2-40B4-BE49-F238E27FC236}">
                    <a16:creationId xmlns:a16="http://schemas.microsoft.com/office/drawing/2014/main" id="{811FAEAE-82E6-E54A-B772-325EADB7CCE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08799" y="2629183"/>
                <a:ext cx="680360" cy="680360"/>
              </a:xfrm>
              <a:prstGeom prst="rect">
                <a:avLst/>
              </a:prstGeom>
            </p:spPr>
          </p:pic>
        </p:grpSp>
        <p:grpSp>
          <p:nvGrpSpPr>
            <p:cNvPr id="10" name="Group 9"/>
            <p:cNvGrpSpPr/>
            <p:nvPr/>
          </p:nvGrpSpPr>
          <p:grpSpPr>
            <a:xfrm>
              <a:off x="10489057" y="3699311"/>
              <a:ext cx="959707" cy="959449"/>
              <a:chOff x="2801816" y="5320260"/>
              <a:chExt cx="803165" cy="806294"/>
            </a:xfrm>
          </p:grpSpPr>
          <p:pic>
            <p:nvPicPr>
              <p:cNvPr id="31" name="1441637273_ambulance.png"/>
              <p:cNvPicPr/>
              <p:nvPr/>
            </p:nvPicPr>
            <p:blipFill>
              <a:blip r:embed="rId10">
                <a:extLst/>
              </a:blip>
              <a:stretch>
                <a:fillRect/>
              </a:stretch>
            </p:blipFill>
            <p:spPr>
              <a:xfrm>
                <a:off x="2850745" y="5320260"/>
                <a:ext cx="754236" cy="745568"/>
              </a:xfrm>
              <a:prstGeom prst="rect">
                <a:avLst/>
              </a:prstGeom>
              <a:ln w="12700" cap="flat">
                <a:noFill/>
                <a:miter lim="400000"/>
              </a:ln>
              <a:effectLst/>
              <a:scene3d>
                <a:camera prst="isometricOffAxis1Right"/>
                <a:lightRig rig="threePt" dir="t"/>
              </a:scene3d>
            </p:spPr>
          </p:pic>
          <p:sp>
            <p:nvSpPr>
              <p:cNvPr id="32" name="Shape 58"/>
              <p:cNvSpPr/>
              <p:nvPr/>
            </p:nvSpPr>
            <p:spPr>
              <a:xfrm>
                <a:off x="2801816" y="5839296"/>
                <a:ext cx="708894" cy="287258"/>
              </a:xfrm>
              <a:prstGeom prst="rect">
                <a:avLst/>
              </a:prstGeom>
              <a:noFill/>
              <a:ln w="12700" cap="flat">
                <a:noFill/>
                <a:miter lim="400000"/>
              </a:ln>
              <a:effectLst/>
              <a:scene3d>
                <a:camera prst="isometricOffAxis1Right"/>
                <a:lightRig rig="threePt" dir="t"/>
              </a:scene3d>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3100"/>
                </a:lvl1pPr>
              </a:lstStyle>
              <a:p>
                <a:pPr lvl="0">
                  <a:defRPr sz="1800"/>
                </a:pPr>
                <a:r>
                  <a:rPr sz="1200" dirty="0">
                    <a:latin typeface="Helvetica"/>
                    <a:cs typeface="Helvetica"/>
                  </a:rPr>
                  <a:t>Ambulance</a:t>
                </a:r>
              </a:p>
            </p:txBody>
          </p:sp>
        </p:grpSp>
        <p:grpSp>
          <p:nvGrpSpPr>
            <p:cNvPr id="25" name="Group 24"/>
            <p:cNvGrpSpPr/>
            <p:nvPr/>
          </p:nvGrpSpPr>
          <p:grpSpPr>
            <a:xfrm>
              <a:off x="8759749" y="3950588"/>
              <a:ext cx="881777" cy="1124709"/>
              <a:chOff x="4027119" y="5508578"/>
              <a:chExt cx="693834" cy="945174"/>
            </a:xfrm>
            <a:scene3d>
              <a:camera prst="isometricOffAxis1Right"/>
              <a:lightRig rig="threePt" dir="t"/>
            </a:scene3d>
          </p:grpSpPr>
          <p:pic>
            <p:nvPicPr>
              <p:cNvPr id="41" name="doctor-assistant-icon.png"/>
              <p:cNvPicPr/>
              <p:nvPr/>
            </p:nvPicPr>
            <p:blipFill>
              <a:blip r:embed="rId11">
                <a:extLst/>
              </a:blip>
              <a:stretch>
                <a:fillRect/>
              </a:stretch>
            </p:blipFill>
            <p:spPr>
              <a:xfrm>
                <a:off x="4027119" y="5508578"/>
                <a:ext cx="631234" cy="683979"/>
              </a:xfrm>
              <a:prstGeom prst="rect">
                <a:avLst/>
              </a:prstGeom>
              <a:ln w="12700">
                <a:miter lim="400000"/>
              </a:ln>
            </p:spPr>
          </p:pic>
          <p:sp>
            <p:nvSpPr>
              <p:cNvPr id="42" name="Shape 64"/>
              <p:cNvSpPr/>
              <p:nvPr/>
            </p:nvSpPr>
            <p:spPr>
              <a:xfrm>
                <a:off x="4043684" y="6181883"/>
                <a:ext cx="677269" cy="27186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3100"/>
                </a:lvl1pPr>
              </a:lstStyle>
              <a:p>
                <a:pPr lvl="0" algn="ctr">
                  <a:defRPr sz="1800"/>
                </a:pPr>
                <a:r>
                  <a:rPr lang="en-GB" sz="1100" dirty="0">
                    <a:latin typeface="Helvetica"/>
                    <a:cs typeface="Helvetica"/>
                  </a:rPr>
                  <a:t>Community </a:t>
                </a:r>
                <a:endParaRPr sz="1100" dirty="0">
                  <a:latin typeface="Helvetica"/>
                  <a:cs typeface="Helvetica"/>
                </a:endParaRPr>
              </a:p>
            </p:txBody>
          </p:sp>
        </p:grpSp>
        <p:grpSp>
          <p:nvGrpSpPr>
            <p:cNvPr id="6" name="Group 5"/>
            <p:cNvGrpSpPr/>
            <p:nvPr/>
          </p:nvGrpSpPr>
          <p:grpSpPr>
            <a:xfrm>
              <a:off x="7679700" y="3961508"/>
              <a:ext cx="1196131" cy="1304994"/>
              <a:chOff x="3581742" y="4011795"/>
              <a:chExt cx="943136" cy="1096681"/>
            </a:xfrm>
          </p:grpSpPr>
          <p:pic>
            <p:nvPicPr>
              <p:cNvPr id="39" name="1441638061_hospital.png"/>
              <p:cNvPicPr/>
              <p:nvPr/>
            </p:nvPicPr>
            <p:blipFill>
              <a:blip r:embed="rId12">
                <a:extLst/>
              </a:blip>
              <a:stretch>
                <a:fillRect/>
              </a:stretch>
            </p:blipFill>
            <p:spPr>
              <a:xfrm>
                <a:off x="3581742" y="4011795"/>
                <a:ext cx="943136" cy="1096681"/>
              </a:xfrm>
              <a:prstGeom prst="rect">
                <a:avLst/>
              </a:prstGeom>
              <a:ln w="12700" cap="flat">
                <a:noFill/>
                <a:miter lim="400000"/>
              </a:ln>
              <a:effectLst/>
              <a:scene3d>
                <a:camera prst="isometricOffAxis1Right"/>
                <a:lightRig rig="threePt" dir="t"/>
              </a:scene3d>
            </p:spPr>
          </p:pic>
          <p:sp>
            <p:nvSpPr>
              <p:cNvPr id="40" name="Shape 67"/>
              <p:cNvSpPr/>
              <p:nvPr/>
            </p:nvSpPr>
            <p:spPr>
              <a:xfrm>
                <a:off x="3867985" y="4806688"/>
                <a:ext cx="403084" cy="287258"/>
              </a:xfrm>
              <a:prstGeom prst="rect">
                <a:avLst/>
              </a:prstGeom>
              <a:noFill/>
              <a:ln w="12700" cap="flat">
                <a:noFill/>
                <a:miter lim="400000"/>
              </a:ln>
              <a:effectLst/>
              <a:scene3d>
                <a:camera prst="isometricOffAxis1Right"/>
                <a:lightRig rig="threePt" dir="t"/>
              </a:scene3d>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3100"/>
                </a:lvl1pPr>
              </a:lstStyle>
              <a:p>
                <a:pPr lvl="0" algn="ctr">
                  <a:defRPr sz="1800"/>
                </a:pPr>
                <a:r>
                  <a:rPr lang="en-US" sz="1200" dirty="0">
                    <a:latin typeface="Helvetica"/>
                    <a:cs typeface="Helvetica"/>
                  </a:rPr>
                  <a:t>Acute</a:t>
                </a:r>
                <a:endParaRPr sz="1200" dirty="0">
                  <a:latin typeface="Helvetica"/>
                  <a:cs typeface="Helvetica"/>
                </a:endParaRPr>
              </a:p>
            </p:txBody>
          </p:sp>
        </p:grpSp>
        <p:grpSp>
          <p:nvGrpSpPr>
            <p:cNvPr id="4" name="Group 3"/>
            <p:cNvGrpSpPr/>
            <p:nvPr/>
          </p:nvGrpSpPr>
          <p:grpSpPr>
            <a:xfrm>
              <a:off x="9143201" y="4898733"/>
              <a:ext cx="1746390" cy="1058266"/>
              <a:chOff x="2621930" y="5226492"/>
              <a:chExt cx="1486504" cy="889337"/>
            </a:xfrm>
          </p:grpSpPr>
          <p:pic>
            <p:nvPicPr>
              <p:cNvPr id="121" name="hospital-icon.png"/>
              <p:cNvPicPr/>
              <p:nvPr/>
            </p:nvPicPr>
            <p:blipFill>
              <a:blip r:embed="rId13">
                <a:extLst/>
              </a:blip>
              <a:stretch>
                <a:fillRect/>
              </a:stretch>
            </p:blipFill>
            <p:spPr>
              <a:xfrm>
                <a:off x="2938750" y="5226492"/>
                <a:ext cx="891126" cy="707295"/>
              </a:xfrm>
              <a:prstGeom prst="rect">
                <a:avLst/>
              </a:prstGeom>
              <a:ln w="12700" cap="flat">
                <a:noFill/>
                <a:miter lim="400000"/>
              </a:ln>
              <a:effectLst/>
              <a:scene3d>
                <a:camera prst="isometricOffAxis1Right"/>
                <a:lightRig rig="threePt" dir="t"/>
              </a:scene3d>
            </p:spPr>
          </p:pic>
          <p:sp>
            <p:nvSpPr>
              <p:cNvPr id="122" name="Shape 52"/>
              <p:cNvSpPr/>
              <p:nvPr/>
            </p:nvSpPr>
            <p:spPr>
              <a:xfrm>
                <a:off x="2621930" y="5828571"/>
                <a:ext cx="1486504" cy="287258"/>
              </a:xfrm>
              <a:prstGeom prst="rect">
                <a:avLst/>
              </a:prstGeom>
              <a:noFill/>
              <a:ln w="12700" cap="flat">
                <a:noFill/>
                <a:miter lim="400000"/>
              </a:ln>
              <a:effectLst/>
              <a:scene3d>
                <a:camera prst="isometricOffAxis1Right"/>
                <a:lightRig rig="threePt" dir="t"/>
              </a:scene3d>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defRPr sz="3100"/>
                </a:lvl1pPr>
              </a:lstStyle>
              <a:p>
                <a:pPr lvl="0" algn="ctr">
                  <a:defRPr sz="1800"/>
                </a:pPr>
                <a:r>
                  <a:rPr lang="en-US" sz="1200" dirty="0">
                    <a:latin typeface="Helvetica"/>
                    <a:cs typeface="Helvetica"/>
                  </a:rPr>
                  <a:t>Hospices</a:t>
                </a:r>
                <a:endParaRPr sz="1200" dirty="0">
                  <a:latin typeface="Helvetica"/>
                  <a:cs typeface="Helvetica"/>
                </a:endParaRPr>
              </a:p>
            </p:txBody>
          </p:sp>
        </p:grpSp>
        <p:grpSp>
          <p:nvGrpSpPr>
            <p:cNvPr id="127" name="Group 126">
              <a:extLst>
                <a:ext uri="{FF2B5EF4-FFF2-40B4-BE49-F238E27FC236}">
                  <a16:creationId xmlns:a16="http://schemas.microsoft.com/office/drawing/2014/main" id="{03EE5E36-A5CB-2048-8511-16F541334300}"/>
                </a:ext>
              </a:extLst>
            </p:cNvPr>
            <p:cNvGrpSpPr/>
            <p:nvPr/>
          </p:nvGrpSpPr>
          <p:grpSpPr>
            <a:xfrm>
              <a:off x="8458124" y="5295811"/>
              <a:ext cx="1026087" cy="726460"/>
              <a:chOff x="1510733" y="6082677"/>
              <a:chExt cx="956496" cy="726460"/>
            </a:xfrm>
            <a:scene3d>
              <a:camera prst="isometricOffAxis1Right"/>
              <a:lightRig rig="threePt" dir="t"/>
            </a:scene3d>
          </p:grpSpPr>
          <p:pic>
            <p:nvPicPr>
              <p:cNvPr id="128" name="Picture 127" descr="health-care-logo.jpg">
                <a:extLst>
                  <a:ext uri="{FF2B5EF4-FFF2-40B4-BE49-F238E27FC236}">
                    <a16:creationId xmlns:a16="http://schemas.microsoft.com/office/drawing/2014/main" id="{1DE4C7C6-AAE1-CF4B-815A-3D3BDB4345E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510733" y="6082677"/>
                <a:ext cx="956496" cy="446587"/>
              </a:xfrm>
              <a:prstGeom prst="rect">
                <a:avLst/>
              </a:prstGeom>
            </p:spPr>
          </p:pic>
          <p:sp>
            <p:nvSpPr>
              <p:cNvPr id="132" name="Shape 64">
                <a:extLst>
                  <a:ext uri="{FF2B5EF4-FFF2-40B4-BE49-F238E27FC236}">
                    <a16:creationId xmlns:a16="http://schemas.microsoft.com/office/drawing/2014/main" id="{2B9CDE1B-AEF1-FC45-9BCE-E1487F486F2D}"/>
                  </a:ext>
                </a:extLst>
              </p:cNvPr>
              <p:cNvSpPr/>
              <p:nvPr/>
            </p:nvSpPr>
            <p:spPr>
              <a:xfrm>
                <a:off x="1569845" y="6544716"/>
                <a:ext cx="748328" cy="26442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1872" tIns="31872" rIns="31872" bIns="31872" numCol="1" anchor="ctr">
                <a:spAutoFit/>
              </a:bodyPr>
              <a:lstStyle>
                <a:lvl1pPr>
                  <a:defRPr sz="3100"/>
                </a:lvl1pPr>
              </a:lstStyle>
              <a:p>
                <a:pPr lvl="0">
                  <a:defRPr sz="1800"/>
                </a:pPr>
                <a:r>
                  <a:rPr lang="en-GB" sz="1300" dirty="0"/>
                  <a:t>Social Care</a:t>
                </a:r>
                <a:endParaRPr sz="1300" dirty="0"/>
              </a:p>
            </p:txBody>
          </p:sp>
        </p:grpSp>
        <p:grpSp>
          <p:nvGrpSpPr>
            <p:cNvPr id="151" name="Group 65">
              <a:extLst>
                <a:ext uri="{FF2B5EF4-FFF2-40B4-BE49-F238E27FC236}">
                  <a16:creationId xmlns:a16="http://schemas.microsoft.com/office/drawing/2014/main" id="{5974DF36-84A8-8C4C-A88C-F48CE1C4C1D5}"/>
                </a:ext>
              </a:extLst>
            </p:cNvPr>
            <p:cNvGrpSpPr/>
            <p:nvPr/>
          </p:nvGrpSpPr>
          <p:grpSpPr>
            <a:xfrm>
              <a:off x="7720688" y="5346372"/>
              <a:ext cx="785249" cy="879431"/>
              <a:chOff x="0" y="0"/>
              <a:chExt cx="1625600" cy="2229724"/>
            </a:xfrm>
            <a:scene3d>
              <a:camera prst="isometricOffAxis1Right"/>
              <a:lightRig rig="threePt" dir="t"/>
            </a:scene3d>
          </p:grpSpPr>
          <p:pic>
            <p:nvPicPr>
              <p:cNvPr id="152" name="1441638015_dokter.png">
                <a:extLst>
                  <a:ext uri="{FF2B5EF4-FFF2-40B4-BE49-F238E27FC236}">
                    <a16:creationId xmlns:a16="http://schemas.microsoft.com/office/drawing/2014/main" id="{2489F2DF-995B-0E41-8D83-50E9152E1280}"/>
                  </a:ext>
                </a:extLst>
              </p:cNvPr>
              <p:cNvPicPr/>
              <p:nvPr/>
            </p:nvPicPr>
            <p:blipFill>
              <a:blip r:embed="rId15">
                <a:extLst/>
              </a:blip>
              <a:stretch>
                <a:fillRect/>
              </a:stretch>
            </p:blipFill>
            <p:spPr>
              <a:xfrm>
                <a:off x="0" y="0"/>
                <a:ext cx="1625600" cy="1625600"/>
              </a:xfrm>
              <a:prstGeom prst="rect">
                <a:avLst/>
              </a:prstGeom>
              <a:ln w="12700" cap="flat">
                <a:noFill/>
                <a:miter lim="400000"/>
              </a:ln>
              <a:effectLst/>
            </p:spPr>
          </p:pic>
          <p:sp>
            <p:nvSpPr>
              <p:cNvPr id="153" name="Shape 64">
                <a:extLst>
                  <a:ext uri="{FF2B5EF4-FFF2-40B4-BE49-F238E27FC236}">
                    <a16:creationId xmlns:a16="http://schemas.microsoft.com/office/drawing/2014/main" id="{92185579-B93C-0042-B2F7-011577723C0B}"/>
                  </a:ext>
                </a:extLst>
              </p:cNvPr>
              <p:cNvSpPr/>
              <p:nvPr/>
            </p:nvSpPr>
            <p:spPr>
              <a:xfrm>
                <a:off x="438437" y="1462388"/>
                <a:ext cx="610603" cy="7673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3100"/>
                </a:lvl1pPr>
              </a:lstStyle>
              <a:p>
                <a:pPr lvl="0">
                  <a:defRPr sz="1800"/>
                </a:pPr>
                <a:r>
                  <a:rPr sz="1300" dirty="0"/>
                  <a:t>GP</a:t>
                </a:r>
              </a:p>
            </p:txBody>
          </p:sp>
        </p:grpSp>
      </p:grpSp>
      <p:grpSp>
        <p:nvGrpSpPr>
          <p:cNvPr id="13" name="Group 12">
            <a:extLst>
              <a:ext uri="{FF2B5EF4-FFF2-40B4-BE49-F238E27FC236}">
                <a16:creationId xmlns:a16="http://schemas.microsoft.com/office/drawing/2014/main" id="{C2BE07D5-E51C-EC44-8AA9-9E8B026C3438}"/>
              </a:ext>
            </a:extLst>
          </p:cNvPr>
          <p:cNvGrpSpPr/>
          <p:nvPr/>
        </p:nvGrpSpPr>
        <p:grpSpPr>
          <a:xfrm>
            <a:off x="7149577" y="4109301"/>
            <a:ext cx="2881051" cy="867088"/>
            <a:chOff x="3442176" y="4895835"/>
            <a:chExt cx="2881051" cy="867088"/>
          </a:xfrm>
        </p:grpSpPr>
        <p:sp>
          <p:nvSpPr>
            <p:cNvPr id="83" name="TextBox 82">
              <a:extLst>
                <a:ext uri="{FF2B5EF4-FFF2-40B4-BE49-F238E27FC236}">
                  <a16:creationId xmlns:a16="http://schemas.microsoft.com/office/drawing/2014/main" id="{DB2CD4CD-0005-4B46-8B65-745350C52449}"/>
                </a:ext>
              </a:extLst>
            </p:cNvPr>
            <p:cNvSpPr txBox="1"/>
            <p:nvPr/>
          </p:nvSpPr>
          <p:spPr>
            <a:xfrm>
              <a:off x="3442176" y="4921667"/>
              <a:ext cx="2881051" cy="841256"/>
            </a:xfrm>
            <a:prstGeom prst="rect">
              <a:avLst/>
            </a:prstGeom>
            <a:ln/>
            <a:scene3d>
              <a:camera prst="isometricOffAxis1Right"/>
              <a:lightRig rig="threePt" dir="t"/>
            </a:scene3d>
          </p:spPr>
          <p:style>
            <a:lnRef idx="0">
              <a:schemeClr val="dk1"/>
            </a:lnRef>
            <a:fillRef idx="3">
              <a:schemeClr val="dk1"/>
            </a:fillRef>
            <a:effectRef idx="3">
              <a:schemeClr val="dk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584200" rtl="0" latinLnBrk="1" hangingPunct="0"/>
              <a:r>
                <a:rPr lang="en-GB" sz="1600" dirty="0">
                  <a:solidFill>
                    <a:srgbClr val="FFFFFF"/>
                  </a:solidFill>
                  <a:latin typeface="+mn-lt"/>
                </a:rPr>
                <a:t>Contextual two way </a:t>
              </a:r>
            </a:p>
            <a:p>
              <a:pPr defTabSz="584200" rtl="0" latinLnBrk="1" hangingPunct="0"/>
              <a:r>
                <a:rPr lang="en-GB" sz="1600" dirty="0">
                  <a:solidFill>
                    <a:srgbClr val="FFFFFF"/>
                  </a:solidFill>
                  <a:latin typeface="+mn-lt"/>
                </a:rPr>
                <a:t>Conversation across </a:t>
              </a:r>
            </a:p>
            <a:p>
              <a:pPr defTabSz="584200" rtl="0" latinLnBrk="1" hangingPunct="0"/>
              <a:r>
                <a:rPr lang="en-GB" sz="1600" dirty="0">
                  <a:solidFill>
                    <a:srgbClr val="FFFFFF"/>
                  </a:solidFill>
                  <a:latin typeface="+mn-lt"/>
                </a:rPr>
                <a:t>services and systems.</a:t>
              </a:r>
            </a:p>
          </p:txBody>
        </p:sp>
        <p:sp>
          <p:nvSpPr>
            <p:cNvPr id="12" name="Rectangle 11">
              <a:extLst>
                <a:ext uri="{FF2B5EF4-FFF2-40B4-BE49-F238E27FC236}">
                  <a16:creationId xmlns:a16="http://schemas.microsoft.com/office/drawing/2014/main" id="{6A57B7E2-3D90-014D-BB0A-35EFA780D6D6}"/>
                </a:ext>
              </a:extLst>
            </p:cNvPr>
            <p:cNvSpPr/>
            <p:nvPr/>
          </p:nvSpPr>
          <p:spPr>
            <a:xfrm>
              <a:off x="5250796" y="4895835"/>
              <a:ext cx="905770" cy="613889"/>
            </a:xfrm>
            <a:prstGeom prst="rect">
              <a:avLst/>
            </a:prstGeom>
            <a:solidFill>
              <a:schemeClr val="bg1"/>
            </a:solidFill>
            <a:ln>
              <a:solidFill>
                <a:schemeClr val="tx1"/>
              </a:solid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Picture 49" descr="fhir-logo-www.png">
              <a:extLst>
                <a:ext uri="{FF2B5EF4-FFF2-40B4-BE49-F238E27FC236}">
                  <a16:creationId xmlns:a16="http://schemas.microsoft.com/office/drawing/2014/main" id="{3DCBCE7B-6537-FF45-B010-91B9AC850CF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04779" y="4972771"/>
              <a:ext cx="946641" cy="405703"/>
            </a:xfrm>
            <a:prstGeom prst="rect">
              <a:avLst/>
            </a:prstGeom>
            <a:noFill/>
            <a:ln>
              <a:noFill/>
            </a:ln>
            <a:scene3d>
              <a:camera prst="isometricOffAxis1Right"/>
              <a:lightRig rig="threePt" dir="t"/>
            </a:scene3d>
            <a:extLst/>
          </p:spPr>
        </p:pic>
      </p:grpSp>
      <p:cxnSp>
        <p:nvCxnSpPr>
          <p:cNvPr id="172" name="Straight Arrow Connector 171">
            <a:extLst>
              <a:ext uri="{FF2B5EF4-FFF2-40B4-BE49-F238E27FC236}">
                <a16:creationId xmlns:a16="http://schemas.microsoft.com/office/drawing/2014/main" id="{683DFB1D-4CE3-AD4E-9B51-4BDAFF654E53}"/>
              </a:ext>
            </a:extLst>
          </p:cNvPr>
          <p:cNvCxnSpPr>
            <a:cxnSpLocks/>
          </p:cNvCxnSpPr>
          <p:nvPr/>
        </p:nvCxnSpPr>
        <p:spPr>
          <a:xfrm>
            <a:off x="2755933" y="3924022"/>
            <a:ext cx="2186909" cy="1284695"/>
          </a:xfrm>
          <a:prstGeom prst="straightConnector1">
            <a:avLst/>
          </a:prstGeom>
          <a:noFill/>
          <a:ln w="12700" cap="flat" cmpd="sng">
            <a:solidFill>
              <a:schemeClr val="bg2">
                <a:lumMod val="25000"/>
              </a:schemeClr>
            </a:solidFill>
            <a:prstDash val="solid"/>
            <a:miter lim="400000"/>
            <a:headEnd type="none"/>
            <a:tailEnd type="none"/>
          </a:ln>
          <a:effectLst/>
        </p:spPr>
        <p:style>
          <a:lnRef idx="0">
            <a:scrgbClr r="0" g="0" b="0"/>
          </a:lnRef>
          <a:fillRef idx="0">
            <a:scrgbClr r="0" g="0" b="0"/>
          </a:fillRef>
          <a:effectRef idx="0">
            <a:scrgbClr r="0" g="0" b="0"/>
          </a:effectRef>
          <a:fontRef idx="none"/>
        </p:style>
      </p:cxnSp>
      <p:grpSp>
        <p:nvGrpSpPr>
          <p:cNvPr id="49" name="Group 48">
            <a:extLst>
              <a:ext uri="{FF2B5EF4-FFF2-40B4-BE49-F238E27FC236}">
                <a16:creationId xmlns:a16="http://schemas.microsoft.com/office/drawing/2014/main" id="{EA1C89CD-FBEA-8A4C-8914-1121D45FD400}"/>
              </a:ext>
            </a:extLst>
          </p:cNvPr>
          <p:cNvGrpSpPr/>
          <p:nvPr/>
        </p:nvGrpSpPr>
        <p:grpSpPr>
          <a:xfrm>
            <a:off x="4730995" y="4736155"/>
            <a:ext cx="1410361" cy="1339374"/>
            <a:chOff x="2900601" y="5144172"/>
            <a:chExt cx="1410361" cy="1339374"/>
          </a:xfrm>
        </p:grpSpPr>
        <p:sp>
          <p:nvSpPr>
            <p:cNvPr id="169" name="Rounded Rectangle 168">
              <a:extLst>
                <a:ext uri="{FF2B5EF4-FFF2-40B4-BE49-F238E27FC236}">
                  <a16:creationId xmlns:a16="http://schemas.microsoft.com/office/drawing/2014/main" id="{DFFC6CA9-16E9-164A-9FC2-6FE1295E8E51}"/>
                </a:ext>
              </a:extLst>
            </p:cNvPr>
            <p:cNvSpPr/>
            <p:nvPr/>
          </p:nvSpPr>
          <p:spPr>
            <a:xfrm>
              <a:off x="2900601" y="5144172"/>
              <a:ext cx="1410361" cy="1339374"/>
            </a:xfrm>
            <a:prstGeom prst="roundRect">
              <a:avLst/>
            </a:prstGeom>
            <a:solidFill>
              <a:srgbClr val="FFFFFF"/>
            </a:solidFill>
            <a:ln w="25400" cap="flat">
              <a:solidFill>
                <a:schemeClr val="bg1">
                  <a:lumMod val="65000"/>
                </a:schemeClr>
              </a:solidFill>
              <a:prstDash val="solid"/>
              <a:miter lim="400000"/>
            </a:ln>
            <a:effectLst/>
            <a:scene3d>
              <a:camera prst="isometricOffAxis1Right"/>
              <a:lightRig rig="threePt" dir="t"/>
            </a:scene3d>
            <a:sp3d>
              <a:bevelT w="139700" h="139700" prst="divo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lang="en-US" dirty="0">
                <a:effectLst>
                  <a:outerShdw blurRad="38100" dist="12700" dir="5400000" rotWithShape="0">
                    <a:srgbClr val="000000">
                      <a:alpha val="50000"/>
                    </a:srgbClr>
                  </a:outerShdw>
                </a:effectLst>
                <a:latin typeface="Gill Sans"/>
                <a:ea typeface="Gill Sans"/>
                <a:cs typeface="Gill Sans"/>
                <a:sym typeface="Gill Sans"/>
              </a:endParaRPr>
            </a:p>
            <a:p>
              <a:pPr marL="0" marR="0" indent="0" algn="ctr" defTabSz="584200" rtl="0" fontAlgn="auto" latinLnBrk="1" hangingPunct="0">
                <a:lnSpc>
                  <a:spcPct val="100000"/>
                </a:lnSpc>
                <a:spcBef>
                  <a:spcPts val="0"/>
                </a:spcBef>
                <a:spcAft>
                  <a:spcPts val="0"/>
                </a:spcAft>
                <a:buClrTx/>
                <a:buSzTx/>
                <a:buFontTx/>
                <a:buNone/>
                <a:tabLst/>
              </a:pPr>
              <a:endParaRPr lang="en-US" dirty="0">
                <a:effectLst>
                  <a:outerShdw blurRad="38100" dist="12700" dir="5400000" rotWithShape="0">
                    <a:srgbClr val="000000">
                      <a:alpha val="50000"/>
                    </a:srgbClr>
                  </a:outerShdw>
                </a:effectLst>
                <a:latin typeface="Gill Sans"/>
                <a:ea typeface="Gill Sans"/>
                <a:cs typeface="Gill Sans"/>
                <a:sym typeface="Gill Sans"/>
              </a:endParaRPr>
            </a:p>
            <a:p>
              <a:pPr marL="0" marR="0" indent="0" algn="ctr" defTabSz="584200" rtl="0" fontAlgn="auto" latinLnBrk="1" hangingPunct="0">
                <a:lnSpc>
                  <a:spcPct val="100000"/>
                </a:lnSpc>
                <a:spcBef>
                  <a:spcPts val="0"/>
                </a:spcBef>
                <a:spcAft>
                  <a:spcPts val="0"/>
                </a:spcAft>
                <a:buClrTx/>
                <a:buSzTx/>
                <a:buFontTx/>
                <a:buNone/>
                <a:tabLst/>
              </a:pPr>
              <a:r>
                <a:rPr lang="en-US" dirty="0">
                  <a:effectLst>
                    <a:outerShdw blurRad="38100" dist="12700" dir="5400000" rotWithShape="0">
                      <a:srgbClr val="000000">
                        <a:alpha val="50000"/>
                      </a:srgbClr>
                    </a:outerShdw>
                  </a:effectLst>
                  <a:latin typeface="Gill Sans"/>
                  <a:ea typeface="Gill Sans"/>
                  <a:cs typeface="Gill Sans"/>
                  <a:sym typeface="Gill Sans"/>
                </a:rPr>
                <a:t>IDCR</a:t>
              </a:r>
            </a:p>
            <a:p>
              <a:pPr marL="0" marR="0" indent="0" algn="ctr" defTabSz="584200" rtl="0" fontAlgn="auto" latinLnBrk="1" hangingPunct="0">
                <a:lnSpc>
                  <a:spcPct val="100000"/>
                </a:lnSpc>
                <a:spcBef>
                  <a:spcPts val="0"/>
                </a:spcBef>
                <a:spcAft>
                  <a:spcPts val="0"/>
                </a:spcAft>
                <a:buClrTx/>
                <a:buSzTx/>
                <a:buFontTx/>
                <a:buNone/>
                <a:tabLst/>
              </a:pPr>
              <a:r>
                <a:rPr kumimoji="0" lang="en-US" b="0" i="0" u="none" strike="noStrike" cap="none" spc="0" normalizeH="0" baseline="0" dirty="0">
                  <a:ln>
                    <a:noFill/>
                  </a:ln>
                  <a:effectLst>
                    <a:outerShdw blurRad="38100" dist="12700" dir="5400000" rotWithShape="0">
                      <a:srgbClr val="000000">
                        <a:alpha val="50000"/>
                      </a:srgbClr>
                    </a:outerShdw>
                  </a:effectLst>
                  <a:uFillTx/>
                  <a:latin typeface="Gill Sans"/>
                  <a:ea typeface="Gill Sans"/>
                  <a:cs typeface="Gill Sans"/>
                  <a:sym typeface="Gill Sans"/>
                </a:rPr>
                <a:t>service</a:t>
              </a:r>
            </a:p>
          </p:txBody>
        </p:sp>
        <p:pic>
          <p:nvPicPr>
            <p:cNvPr id="170" name="Picture 49" descr="fhir-logo-www.png">
              <a:extLst>
                <a:ext uri="{FF2B5EF4-FFF2-40B4-BE49-F238E27FC236}">
                  <a16:creationId xmlns:a16="http://schemas.microsoft.com/office/drawing/2014/main" id="{EF46FEF0-46EB-AC45-8A7A-AB4134096E7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59997" y="5346740"/>
              <a:ext cx="1039910" cy="445675"/>
            </a:xfrm>
            <a:prstGeom prst="rect">
              <a:avLst/>
            </a:prstGeom>
            <a:noFill/>
            <a:ln>
              <a:noFill/>
            </a:ln>
            <a:scene3d>
              <a:camera prst="isometricOffAxis1Right"/>
              <a:lightRig rig="threePt" dir="t"/>
            </a:scene3d>
            <a:extLst/>
          </p:spPr>
        </p:pic>
      </p:grpSp>
      <p:cxnSp>
        <p:nvCxnSpPr>
          <p:cNvPr id="173" name="Straight Arrow Connector 172">
            <a:extLst>
              <a:ext uri="{FF2B5EF4-FFF2-40B4-BE49-F238E27FC236}">
                <a16:creationId xmlns:a16="http://schemas.microsoft.com/office/drawing/2014/main" id="{89B7015E-8CE2-3841-A304-BE64D3B9B50E}"/>
              </a:ext>
            </a:extLst>
          </p:cNvPr>
          <p:cNvCxnSpPr/>
          <p:nvPr/>
        </p:nvCxnSpPr>
        <p:spPr>
          <a:xfrm flipV="1">
            <a:off x="2708239" y="3420940"/>
            <a:ext cx="3098036" cy="507786"/>
          </a:xfrm>
          <a:prstGeom prst="straightConnector1">
            <a:avLst/>
          </a:prstGeom>
          <a:noFill/>
          <a:ln w="12700" cap="flat" cmpd="sng">
            <a:solidFill>
              <a:schemeClr val="bg2">
                <a:lumMod val="25000"/>
              </a:schemeClr>
            </a:solidFill>
            <a:prstDash val="solid"/>
            <a:miter lim="400000"/>
            <a:headEnd type="none"/>
            <a:tailEnd type="none"/>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51488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1+#ppt_w/2"/>
                                          </p:val>
                                        </p:tav>
                                        <p:tav tm="100000">
                                          <p:val>
                                            <p:strVal val="#ppt_x"/>
                                          </p:val>
                                        </p:tav>
                                      </p:tavLst>
                                    </p:anim>
                                    <p:anim calcmode="lin" valueType="num">
                                      <p:cBhvr additive="base">
                                        <p:cTn id="8" dur="500" fill="hold"/>
                                        <p:tgtEl>
                                          <p:spTgt spid="37"/>
                                        </p:tgtEl>
                                        <p:attrNameLst>
                                          <p:attrName>ppt_y</p:attrName>
                                        </p:attrNameLst>
                                      </p:cBhvr>
                                      <p:tavLst>
                                        <p:tav tm="0">
                                          <p:val>
                                            <p:strVal val="1+#ppt_h/2"/>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126"/>
                                        </p:tgtEl>
                                        <p:attrNameLst>
                                          <p:attrName>style.visibility</p:attrName>
                                        </p:attrNameLst>
                                      </p:cBhvr>
                                      <p:to>
                                        <p:strVal val="visible"/>
                                      </p:to>
                                    </p:set>
                                    <p:anim calcmode="lin" valueType="num">
                                      <p:cBhvr additive="base">
                                        <p:cTn id="11" dur="500" fill="hold"/>
                                        <p:tgtEl>
                                          <p:spTgt spid="126"/>
                                        </p:tgtEl>
                                        <p:attrNameLst>
                                          <p:attrName>ppt_x</p:attrName>
                                        </p:attrNameLst>
                                      </p:cBhvr>
                                      <p:tavLst>
                                        <p:tav tm="0">
                                          <p:val>
                                            <p:strVal val="1+#ppt_w/2"/>
                                          </p:val>
                                        </p:tav>
                                        <p:tav tm="100000">
                                          <p:val>
                                            <p:strVal val="#ppt_x"/>
                                          </p:val>
                                        </p:tav>
                                      </p:tavLst>
                                    </p:anim>
                                    <p:anim calcmode="lin" valueType="num">
                                      <p:cBhvr additive="base">
                                        <p:cTn id="12" dur="500" fill="hold"/>
                                        <p:tgtEl>
                                          <p:spTgt spid="126"/>
                                        </p:tgtEl>
                                        <p:attrNameLst>
                                          <p:attrName>ppt_y</p:attrName>
                                        </p:attrNameLst>
                                      </p:cBhvr>
                                      <p:tavLst>
                                        <p:tav tm="0">
                                          <p:val>
                                            <p:strVal val="1+#ppt_h/2"/>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148"/>
                                        </p:tgtEl>
                                        <p:attrNameLst>
                                          <p:attrName>style.visibility</p:attrName>
                                        </p:attrNameLst>
                                      </p:cBhvr>
                                      <p:to>
                                        <p:strVal val="visible"/>
                                      </p:to>
                                    </p:set>
                                    <p:anim calcmode="lin" valueType="num">
                                      <p:cBhvr additive="base">
                                        <p:cTn id="15" dur="500" fill="hold"/>
                                        <p:tgtEl>
                                          <p:spTgt spid="148"/>
                                        </p:tgtEl>
                                        <p:attrNameLst>
                                          <p:attrName>ppt_x</p:attrName>
                                        </p:attrNameLst>
                                      </p:cBhvr>
                                      <p:tavLst>
                                        <p:tav tm="0">
                                          <p:val>
                                            <p:strVal val="1+#ppt_w/2"/>
                                          </p:val>
                                        </p:tav>
                                        <p:tav tm="100000">
                                          <p:val>
                                            <p:strVal val="#ppt_x"/>
                                          </p:val>
                                        </p:tav>
                                      </p:tavLst>
                                    </p:anim>
                                    <p:anim calcmode="lin" valueType="num">
                                      <p:cBhvr additive="base">
                                        <p:cTn id="16" dur="500" fill="hold"/>
                                        <p:tgtEl>
                                          <p:spTgt spid="14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dissolve">
                                      <p:cBhvr>
                                        <p:cTn id="21" dur="500"/>
                                        <p:tgtEl>
                                          <p:spTgt spid="47"/>
                                        </p:tgtEl>
                                      </p:cBhvr>
                                    </p:animEffec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133"/>
                                        </p:tgtEl>
                                        <p:attrNameLst>
                                          <p:attrName>style.visibility</p:attrName>
                                        </p:attrNameLst>
                                      </p:cBhvr>
                                      <p:to>
                                        <p:strVal val="visible"/>
                                      </p:to>
                                    </p:set>
                                    <p:animEffect transition="in" filter="wipe(up)">
                                      <p:cBhvr>
                                        <p:cTn id="25" dur="500"/>
                                        <p:tgtEl>
                                          <p:spTgt spid="133"/>
                                        </p:tgtEl>
                                      </p:cBhvr>
                                    </p:animEffect>
                                  </p:childTnLst>
                                </p:cTn>
                              </p:par>
                              <p:par>
                                <p:cTn id="26" presetID="22" presetClass="entr" presetSubtype="1"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up)">
                                      <p:cBhvr>
                                        <p:cTn id="28" dur="500"/>
                                        <p:tgtEl>
                                          <p:spTgt spid="21"/>
                                        </p:tgtEl>
                                      </p:cBhvr>
                                    </p:animEffect>
                                  </p:childTnLst>
                                </p:cTn>
                              </p:par>
                              <p:par>
                                <p:cTn id="29" presetID="22" presetClass="entr" presetSubtype="1" fill="hold" nodeType="withEffect">
                                  <p:stCondLst>
                                    <p:cond delay="0"/>
                                  </p:stCondLst>
                                  <p:childTnLst>
                                    <p:set>
                                      <p:cBhvr>
                                        <p:cTn id="30" dur="1" fill="hold">
                                          <p:stCondLst>
                                            <p:cond delay="0"/>
                                          </p:stCondLst>
                                        </p:cTn>
                                        <p:tgtEl>
                                          <p:spTgt spid="140"/>
                                        </p:tgtEl>
                                        <p:attrNameLst>
                                          <p:attrName>style.visibility</p:attrName>
                                        </p:attrNameLst>
                                      </p:cBhvr>
                                      <p:to>
                                        <p:strVal val="visible"/>
                                      </p:to>
                                    </p:set>
                                    <p:animEffect transition="in" filter="wipe(up)">
                                      <p:cBhvr>
                                        <p:cTn id="31" dur="500"/>
                                        <p:tgtEl>
                                          <p:spTgt spid="140"/>
                                        </p:tgtEl>
                                      </p:cBhvr>
                                    </p:animEffect>
                                  </p:childTnLst>
                                </p:cTn>
                              </p:par>
                            </p:childTnLst>
                          </p:cTn>
                        </p:par>
                        <p:par>
                          <p:cTn id="32" fill="hold">
                            <p:stCondLst>
                              <p:cond delay="1000"/>
                            </p:stCondLst>
                            <p:childTnLst>
                              <p:par>
                                <p:cTn id="33" presetID="22" presetClass="entr" presetSubtype="2" fill="hold" nodeType="afterEffect">
                                  <p:stCondLst>
                                    <p:cond delay="0"/>
                                  </p:stCondLst>
                                  <p:childTnLst>
                                    <p:set>
                                      <p:cBhvr>
                                        <p:cTn id="34" dur="1" fill="hold">
                                          <p:stCondLst>
                                            <p:cond delay="0"/>
                                          </p:stCondLst>
                                        </p:cTn>
                                        <p:tgtEl>
                                          <p:spTgt spid="149"/>
                                        </p:tgtEl>
                                        <p:attrNameLst>
                                          <p:attrName>style.visibility</p:attrName>
                                        </p:attrNameLst>
                                      </p:cBhvr>
                                      <p:to>
                                        <p:strVal val="visible"/>
                                      </p:to>
                                    </p:set>
                                    <p:animEffect transition="in" filter="wipe(right)">
                                      <p:cBhvr>
                                        <p:cTn id="35" dur="500"/>
                                        <p:tgtEl>
                                          <p:spTgt spid="149"/>
                                        </p:tgtEl>
                                      </p:cBhvr>
                                    </p:animEffect>
                                  </p:childTnLst>
                                </p:cTn>
                              </p:par>
                              <p:par>
                                <p:cTn id="36" presetID="22" presetClass="entr" presetSubtype="4" fill="hold" nodeType="withEffect">
                                  <p:stCondLst>
                                    <p:cond delay="0"/>
                                  </p:stCondLst>
                                  <p:childTnLst>
                                    <p:set>
                                      <p:cBhvr>
                                        <p:cTn id="37" dur="1" fill="hold">
                                          <p:stCondLst>
                                            <p:cond delay="0"/>
                                          </p:stCondLst>
                                        </p:cTn>
                                        <p:tgtEl>
                                          <p:spTgt spid="155"/>
                                        </p:tgtEl>
                                        <p:attrNameLst>
                                          <p:attrName>style.visibility</p:attrName>
                                        </p:attrNameLst>
                                      </p:cBhvr>
                                      <p:to>
                                        <p:strVal val="visible"/>
                                      </p:to>
                                    </p:set>
                                    <p:animEffect transition="in" filter="wipe(down)">
                                      <p:cBhvr>
                                        <p:cTn id="38" dur="500"/>
                                        <p:tgtEl>
                                          <p:spTgt spid="155"/>
                                        </p:tgtEl>
                                      </p:cBhvr>
                                    </p:animEffect>
                                  </p:childTnLst>
                                </p:cTn>
                              </p:par>
                            </p:childTnLst>
                          </p:cTn>
                        </p:par>
                        <p:par>
                          <p:cTn id="39" fill="hold">
                            <p:stCondLst>
                              <p:cond delay="1500"/>
                            </p:stCondLst>
                            <p:childTnLst>
                              <p:par>
                                <p:cTn id="40" presetID="9" presetClass="entr" presetSubtype="0" fill="hold"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dissolv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54"/>
                                        </p:tgtEl>
                                        <p:attrNameLst>
                                          <p:attrName>style.visibility</p:attrName>
                                        </p:attrNameLst>
                                      </p:cBhvr>
                                      <p:to>
                                        <p:strVal val="visible"/>
                                      </p:to>
                                    </p:set>
                                    <p:animEffect transition="in" filter="wipe(up)">
                                      <p:cBhvr>
                                        <p:cTn id="47" dur="500"/>
                                        <p:tgtEl>
                                          <p:spTgt spid="154"/>
                                        </p:tgtEl>
                                      </p:cBhvr>
                                    </p:animEffect>
                                  </p:childTnLst>
                                </p:cTn>
                              </p:par>
                            </p:childTnLst>
                          </p:cTn>
                        </p:par>
                        <p:par>
                          <p:cTn id="48" fill="hold">
                            <p:stCondLst>
                              <p:cond delay="500"/>
                            </p:stCondLst>
                            <p:childTnLst>
                              <p:par>
                                <p:cTn id="49" presetID="9" presetClass="entr" presetSubtype="0" fill="hold"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dissolve">
                                      <p:cBhvr>
                                        <p:cTn id="51" dur="500"/>
                                        <p:tgtEl>
                                          <p:spTgt spid="16"/>
                                        </p:tgtEl>
                                      </p:cBhvr>
                                    </p:animEffect>
                                  </p:childTnLst>
                                </p:cTn>
                              </p:par>
                            </p:childTnLst>
                          </p:cTn>
                        </p:par>
                        <p:par>
                          <p:cTn id="52" fill="hold">
                            <p:stCondLst>
                              <p:cond delay="1000"/>
                            </p:stCondLst>
                            <p:childTnLst>
                              <p:par>
                                <p:cTn id="53" presetID="9" presetClass="entr" presetSubtype="0" fill="hold"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dissolve">
                                      <p:cBhvr>
                                        <p:cTn id="55" dur="500"/>
                                        <p:tgtEl>
                                          <p:spTgt spid="1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nodeType="clickEffect">
                                  <p:stCondLst>
                                    <p:cond delay="0"/>
                                  </p:stCondLst>
                                  <p:childTnLst>
                                    <p:set>
                                      <p:cBhvr>
                                        <p:cTn id="59" dur="1" fill="hold">
                                          <p:stCondLst>
                                            <p:cond delay="0"/>
                                          </p:stCondLst>
                                        </p:cTn>
                                        <p:tgtEl>
                                          <p:spTgt spid="173"/>
                                        </p:tgtEl>
                                        <p:attrNameLst>
                                          <p:attrName>style.visibility</p:attrName>
                                        </p:attrNameLst>
                                      </p:cBhvr>
                                      <p:to>
                                        <p:strVal val="visible"/>
                                      </p:to>
                                    </p:set>
                                    <p:animEffect transition="in" filter="wipe(right)">
                                      <p:cBhvr>
                                        <p:cTn id="60" dur="500"/>
                                        <p:tgtEl>
                                          <p:spTgt spid="173"/>
                                        </p:tgtEl>
                                      </p:cBhvr>
                                    </p:animEffect>
                                  </p:childTnLst>
                                </p:cTn>
                              </p:par>
                            </p:childTnLst>
                          </p:cTn>
                        </p:par>
                        <p:par>
                          <p:cTn id="61" fill="hold">
                            <p:stCondLst>
                              <p:cond delay="500"/>
                            </p:stCondLst>
                            <p:childTnLst>
                              <p:par>
                                <p:cTn id="62" presetID="22" presetClass="entr" presetSubtype="1" fill="hold" nodeType="afterEffect">
                                  <p:stCondLst>
                                    <p:cond delay="0"/>
                                  </p:stCondLst>
                                  <p:childTnLst>
                                    <p:set>
                                      <p:cBhvr>
                                        <p:cTn id="63" dur="1" fill="hold">
                                          <p:stCondLst>
                                            <p:cond delay="0"/>
                                          </p:stCondLst>
                                        </p:cTn>
                                        <p:tgtEl>
                                          <p:spTgt spid="172"/>
                                        </p:tgtEl>
                                        <p:attrNameLst>
                                          <p:attrName>style.visibility</p:attrName>
                                        </p:attrNameLst>
                                      </p:cBhvr>
                                      <p:to>
                                        <p:strVal val="visible"/>
                                      </p:to>
                                    </p:set>
                                    <p:animEffect transition="in" filter="wipe(up)">
                                      <p:cBhvr>
                                        <p:cTn id="64" dur="500"/>
                                        <p:tgtEl>
                                          <p:spTgt spid="172"/>
                                        </p:tgtEl>
                                      </p:cBhvr>
                                    </p:animEffect>
                                  </p:childTnLst>
                                </p:cTn>
                              </p:par>
                            </p:childTnLst>
                          </p:cTn>
                        </p:par>
                        <p:par>
                          <p:cTn id="65" fill="hold">
                            <p:stCondLst>
                              <p:cond delay="1000"/>
                            </p:stCondLst>
                            <p:childTnLst>
                              <p:par>
                                <p:cTn id="66" presetID="9" presetClass="entr" presetSubtype="0" fill="hold" nodeType="afterEffect">
                                  <p:stCondLst>
                                    <p:cond delay="0"/>
                                  </p:stCondLst>
                                  <p:childTnLst>
                                    <p:set>
                                      <p:cBhvr>
                                        <p:cTn id="67" dur="1" fill="hold">
                                          <p:stCondLst>
                                            <p:cond delay="0"/>
                                          </p:stCondLst>
                                        </p:cTn>
                                        <p:tgtEl>
                                          <p:spTgt spid="49"/>
                                        </p:tgtEl>
                                        <p:attrNameLst>
                                          <p:attrName>style.visibility</p:attrName>
                                        </p:attrNameLst>
                                      </p:cBhvr>
                                      <p:to>
                                        <p:strVal val="visible"/>
                                      </p:to>
                                    </p:set>
                                    <p:animEffect transition="in" filter="dissolve">
                                      <p:cBhvr>
                                        <p:cTn id="6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5A0EA6A9-3591-7A47-84C6-C8059322FD5A}"/>
              </a:ext>
            </a:extLst>
          </p:cNvPr>
          <p:cNvSpPr/>
          <p:nvPr/>
        </p:nvSpPr>
        <p:spPr>
          <a:xfrm>
            <a:off x="3902308" y="4304750"/>
            <a:ext cx="5267605" cy="2501835"/>
          </a:xfrm>
          <a:prstGeom prst="roundRect">
            <a:avLst>
              <a:gd name="adj" fmla="val 76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Shape 71"/>
          <p:cNvSpPr/>
          <p:nvPr/>
        </p:nvSpPr>
        <p:spPr>
          <a:xfrm>
            <a:off x="2735737" y="3047849"/>
            <a:ext cx="3165766" cy="11676"/>
          </a:xfrm>
          <a:prstGeom prst="line">
            <a:avLst/>
          </a:prstGeom>
          <a:noFill/>
          <a:ln w="19050" cap="flat">
            <a:solidFill>
              <a:srgbClr val="000000"/>
            </a:solidFill>
            <a:prstDash val="solid"/>
            <a:miter lim="400000"/>
            <a:headEnd type="stealth" w="lg" len="lg"/>
            <a:tailEnd type="none" w="med" len="med"/>
          </a:ln>
          <a:effectLst/>
        </p:spPr>
        <p:txBody>
          <a:bodyPr wrap="square" lIns="0" tIns="0" rIns="0" bIns="0" numCol="1" anchor="t">
            <a:noAutofit/>
          </a:bodyPr>
          <a:lstStyle/>
          <a:p>
            <a:pPr lvl="0">
              <a:defRPr sz="4000">
                <a:solidFill>
                  <a:srgbClr val="FFFFFF"/>
                </a:solidFill>
                <a:effectLst>
                  <a:outerShdw blurRad="38100" dist="12700" dir="5400000" rotWithShape="0">
                    <a:srgbClr val="000000">
                      <a:alpha val="50000"/>
                    </a:srgbClr>
                  </a:outerShdw>
                </a:effectLst>
              </a:defRPr>
            </a:pPr>
            <a:endParaRPr dirty="0"/>
          </a:p>
        </p:txBody>
      </p:sp>
      <p:sp>
        <p:nvSpPr>
          <p:cNvPr id="50" name="Shape 50"/>
          <p:cNvSpPr>
            <a:spLocks noGrp="1"/>
          </p:cNvSpPr>
          <p:nvPr>
            <p:ph type="title"/>
          </p:nvPr>
        </p:nvSpPr>
        <p:spPr>
          <a:xfrm>
            <a:off x="9650368" y="157726"/>
            <a:ext cx="2412018" cy="1084143"/>
          </a:xfrm>
          <a:prstGeom prst="rect">
            <a:avLst/>
          </a:prstGeom>
          <a:solidFill>
            <a:srgbClr val="0070C0"/>
          </a:solidFill>
          <a:ln>
            <a:solidFill>
              <a:schemeClr val="tx1"/>
            </a:solidFill>
          </a:ln>
        </p:spPr>
        <p:txBody>
          <a:bodyPr>
            <a:normAutofit/>
          </a:bodyPr>
          <a:lstStyle/>
          <a:p>
            <a:pPr lvl="0" algn="ctr">
              <a:defRPr sz="1800">
                <a:solidFill>
                  <a:srgbClr val="000000"/>
                </a:solidFill>
              </a:defRPr>
            </a:pPr>
            <a:r>
              <a:rPr lang="en-GB" sz="2400" b="1" dirty="0">
                <a:solidFill>
                  <a:schemeClr val="bg1"/>
                </a:solidFill>
              </a:rPr>
              <a:t>Integrated Shared Care Plan Service</a:t>
            </a:r>
            <a:endParaRPr sz="2300" b="1" dirty="0">
              <a:solidFill>
                <a:schemeClr val="bg1"/>
              </a:solidFill>
            </a:endParaRPr>
          </a:p>
        </p:txBody>
      </p:sp>
      <p:grpSp>
        <p:nvGrpSpPr>
          <p:cNvPr id="35" name="Group 65"/>
          <p:cNvGrpSpPr/>
          <p:nvPr/>
        </p:nvGrpSpPr>
        <p:grpSpPr>
          <a:xfrm>
            <a:off x="749172" y="2491527"/>
            <a:ext cx="797722" cy="967087"/>
            <a:chOff x="0" y="0"/>
            <a:chExt cx="1625600" cy="2206165"/>
          </a:xfrm>
        </p:grpSpPr>
        <p:pic>
          <p:nvPicPr>
            <p:cNvPr id="36" name="1441638015_dokter.png"/>
            <p:cNvPicPr/>
            <p:nvPr/>
          </p:nvPicPr>
          <p:blipFill>
            <a:blip r:embed="rId3">
              <a:extLst/>
            </a:blip>
            <a:stretch>
              <a:fillRect/>
            </a:stretch>
          </p:blipFill>
          <p:spPr>
            <a:xfrm>
              <a:off x="0" y="0"/>
              <a:ext cx="1625600" cy="1625600"/>
            </a:xfrm>
            <a:prstGeom prst="rect">
              <a:avLst/>
            </a:prstGeom>
            <a:ln w="12700" cap="flat">
              <a:noFill/>
              <a:miter lim="400000"/>
            </a:ln>
            <a:effectLst/>
          </p:spPr>
        </p:pic>
        <p:sp>
          <p:nvSpPr>
            <p:cNvPr id="37" name="Shape 64"/>
            <p:cNvSpPr/>
            <p:nvPr/>
          </p:nvSpPr>
          <p:spPr>
            <a:xfrm>
              <a:off x="504317" y="1485947"/>
              <a:ext cx="459520" cy="7202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3100"/>
              </a:lvl1pPr>
            </a:lstStyle>
            <a:p>
              <a:pPr lvl="0">
                <a:defRPr sz="1800"/>
              </a:pPr>
              <a:r>
                <a:rPr sz="1300" dirty="0"/>
                <a:t>GP</a:t>
              </a:r>
            </a:p>
          </p:txBody>
        </p:sp>
      </p:grpSp>
      <p:sp>
        <p:nvSpPr>
          <p:cNvPr id="65" name="Rounded Rectangle 64"/>
          <p:cNvSpPr/>
          <p:nvPr/>
        </p:nvSpPr>
        <p:spPr>
          <a:xfrm>
            <a:off x="1199911" y="675366"/>
            <a:ext cx="1906069" cy="922511"/>
          </a:xfrm>
          <a:prstGeom prst="roundRect">
            <a:avLst/>
          </a:prstGeom>
          <a:solidFill>
            <a:schemeClr val="bg1"/>
          </a:solid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1872" tIns="31872" rIns="31872" bIns="31872" numCol="1" spcCol="23904" rtlCol="0" anchor="ctr">
            <a:spAutoFit/>
          </a:bodyPr>
          <a:lstStyle/>
          <a:p>
            <a:pPr rtl="0" latinLnBrk="1" hangingPunct="0"/>
            <a:endParaRPr lang="en-US" sz="2500" dirty="0">
              <a:solidFill>
                <a:srgbClr val="FFFFFF"/>
              </a:solidFill>
              <a:effectLst>
                <a:outerShdw blurRad="38100" dist="12700" dir="5400000" rotWithShape="0">
                  <a:srgbClr val="000000">
                    <a:alpha val="50000"/>
                  </a:srgbClr>
                </a:outerShdw>
              </a:effectLst>
            </a:endParaRPr>
          </a:p>
          <a:p>
            <a:pPr rtl="0" latinLnBrk="1" hangingPunct="0"/>
            <a:endParaRPr lang="en-US" sz="2500" dirty="0">
              <a:solidFill>
                <a:srgbClr val="FFFFFF"/>
              </a:solidFill>
              <a:effectLst>
                <a:outerShdw blurRad="38100" dist="12700" dir="5400000" rotWithShape="0">
                  <a:srgbClr val="000000">
                    <a:alpha val="50000"/>
                  </a:srgbClr>
                </a:outerShdw>
              </a:effectLst>
            </a:endParaRPr>
          </a:p>
        </p:txBody>
      </p:sp>
      <p:pic>
        <p:nvPicPr>
          <p:cNvPr id="28" name="Picture 27" descr="emisWeb.jpg"/>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306717" y="537726"/>
            <a:ext cx="1102055" cy="955115"/>
          </a:xfrm>
          <a:prstGeom prst="rect">
            <a:avLst/>
          </a:prstGeom>
        </p:spPr>
      </p:pic>
      <p:sp>
        <p:nvSpPr>
          <p:cNvPr id="70" name="Shape 71"/>
          <p:cNvSpPr/>
          <p:nvPr/>
        </p:nvSpPr>
        <p:spPr>
          <a:xfrm flipV="1">
            <a:off x="918772" y="2822545"/>
            <a:ext cx="1196591" cy="773789"/>
          </a:xfrm>
          <a:prstGeom prst="line">
            <a:avLst/>
          </a:prstGeom>
          <a:noFill/>
          <a:ln w="12700" cap="flat">
            <a:solidFill>
              <a:srgbClr val="000000"/>
            </a:solidFill>
            <a:prstDash val="solid"/>
            <a:miter lim="400000"/>
            <a:headEnd type="none" w="med" len="med"/>
            <a:tailEnd type="none" w="med" len="med"/>
          </a:ln>
          <a:effectLst/>
        </p:spPr>
        <p:txBody>
          <a:bodyPr wrap="square" lIns="0" tIns="0" rIns="0" bIns="0" numCol="1" anchor="t">
            <a:noAutofit/>
          </a:bodyPr>
          <a:lstStyle/>
          <a:p>
            <a:pPr lvl="0">
              <a:defRPr sz="4000">
                <a:solidFill>
                  <a:srgbClr val="FFFFFF"/>
                </a:solidFill>
                <a:effectLst>
                  <a:outerShdw blurRad="38100" dist="12700" dir="5400000" rotWithShape="0">
                    <a:srgbClr val="000000">
                      <a:alpha val="50000"/>
                    </a:srgbClr>
                  </a:outerShdw>
                </a:effectLst>
              </a:defRPr>
            </a:pPr>
            <a:endParaRPr/>
          </a:p>
        </p:txBody>
      </p:sp>
      <p:pic>
        <p:nvPicPr>
          <p:cNvPr id="83" name="1441640473_29.Mac.png"/>
          <p:cNvPicPr/>
          <p:nvPr/>
        </p:nvPicPr>
        <p:blipFill>
          <a:blip r:embed="rId5">
            <a:extLst/>
          </a:blip>
          <a:stretch>
            <a:fillRect/>
          </a:stretch>
        </p:blipFill>
        <p:spPr>
          <a:xfrm>
            <a:off x="1548758" y="2488874"/>
            <a:ext cx="1202283" cy="951479"/>
          </a:xfrm>
          <a:prstGeom prst="rect">
            <a:avLst/>
          </a:prstGeom>
          <a:ln w="12700" cap="flat">
            <a:noFill/>
            <a:miter lim="400000"/>
          </a:ln>
          <a:effectLst/>
        </p:spPr>
      </p:pic>
      <p:sp>
        <p:nvSpPr>
          <p:cNvPr id="93" name="Shape 71"/>
          <p:cNvSpPr/>
          <p:nvPr/>
        </p:nvSpPr>
        <p:spPr>
          <a:xfrm flipH="1" flipV="1">
            <a:off x="2149891" y="2822543"/>
            <a:ext cx="1154726" cy="772379"/>
          </a:xfrm>
          <a:prstGeom prst="line">
            <a:avLst/>
          </a:prstGeom>
          <a:noFill/>
          <a:ln w="12700" cap="flat">
            <a:solidFill>
              <a:srgbClr val="000000"/>
            </a:solidFill>
            <a:prstDash val="solid"/>
            <a:miter lim="400000"/>
            <a:headEnd type="none" w="med" len="med"/>
            <a:tailEnd type="none" w="med" len="med"/>
          </a:ln>
          <a:effectLst/>
        </p:spPr>
        <p:txBody>
          <a:bodyPr wrap="square" lIns="0" tIns="0" rIns="0" bIns="0" numCol="1" anchor="t">
            <a:noAutofit/>
          </a:bodyPr>
          <a:lstStyle/>
          <a:p>
            <a:pPr lvl="0">
              <a:defRPr sz="4000">
                <a:solidFill>
                  <a:srgbClr val="FFFFFF"/>
                </a:solidFill>
                <a:effectLst>
                  <a:outerShdw blurRad="38100" dist="12700" dir="5400000" rotWithShape="0">
                    <a:srgbClr val="000000">
                      <a:alpha val="50000"/>
                    </a:srgbClr>
                  </a:outerShdw>
                </a:effectLst>
              </a:defRPr>
            </a:pPr>
            <a:endParaRPr/>
          </a:p>
        </p:txBody>
      </p:sp>
      <p:sp>
        <p:nvSpPr>
          <p:cNvPr id="59" name="Shape 71"/>
          <p:cNvSpPr/>
          <p:nvPr/>
        </p:nvSpPr>
        <p:spPr>
          <a:xfrm flipV="1">
            <a:off x="2751041" y="2690763"/>
            <a:ext cx="3184990" cy="1410"/>
          </a:xfrm>
          <a:prstGeom prst="line">
            <a:avLst/>
          </a:prstGeom>
          <a:noFill/>
          <a:ln w="19050" cap="flat">
            <a:solidFill>
              <a:srgbClr val="000000"/>
            </a:solidFill>
            <a:prstDash val="solid"/>
            <a:miter lim="400000"/>
            <a:headEnd type="none" w="med" len="med"/>
            <a:tailEnd type="stealth" w="lg" len="lg"/>
          </a:ln>
          <a:effectLst/>
        </p:spPr>
        <p:txBody>
          <a:bodyPr wrap="square" lIns="0" tIns="0" rIns="0" bIns="0" numCol="1" anchor="t">
            <a:noAutofit/>
          </a:bodyPr>
          <a:lstStyle/>
          <a:p>
            <a:pPr lvl="0">
              <a:defRPr sz="4000">
                <a:solidFill>
                  <a:srgbClr val="FFFFFF"/>
                </a:solidFill>
                <a:effectLst>
                  <a:outerShdw blurRad="38100" dist="12700" dir="5400000" rotWithShape="0">
                    <a:srgbClr val="000000">
                      <a:alpha val="50000"/>
                    </a:srgbClr>
                  </a:outerShdw>
                </a:effectLst>
              </a:defRPr>
            </a:pPr>
            <a:endParaRPr dirty="0"/>
          </a:p>
        </p:txBody>
      </p:sp>
      <p:sp>
        <p:nvSpPr>
          <p:cNvPr id="108" name="Shape 71"/>
          <p:cNvSpPr/>
          <p:nvPr/>
        </p:nvSpPr>
        <p:spPr>
          <a:xfrm>
            <a:off x="6928444" y="2822544"/>
            <a:ext cx="2412018" cy="3236"/>
          </a:xfrm>
          <a:prstGeom prst="line">
            <a:avLst/>
          </a:prstGeom>
          <a:noFill/>
          <a:ln w="19050" cap="flat">
            <a:solidFill>
              <a:srgbClr val="000000"/>
            </a:solidFill>
            <a:prstDash val="solid"/>
            <a:miter lim="400000"/>
            <a:headEnd type="none" w="med" len="med"/>
            <a:tailEnd type="stealth" w="lg" len="lg"/>
          </a:ln>
          <a:effectLst/>
        </p:spPr>
        <p:txBody>
          <a:bodyPr wrap="square" lIns="0" tIns="0" rIns="0" bIns="0" numCol="1" anchor="t">
            <a:noAutofit/>
          </a:bodyPr>
          <a:lstStyle/>
          <a:p>
            <a:pPr lvl="0">
              <a:defRPr sz="4000">
                <a:solidFill>
                  <a:srgbClr val="FFFFFF"/>
                </a:solidFill>
                <a:effectLst>
                  <a:outerShdw blurRad="38100" dist="12700" dir="5400000" rotWithShape="0">
                    <a:srgbClr val="000000">
                      <a:alpha val="50000"/>
                    </a:srgbClr>
                  </a:outerShdw>
                </a:effectLst>
              </a:defRPr>
            </a:pPr>
            <a:endParaRPr dirty="0"/>
          </a:p>
        </p:txBody>
      </p:sp>
      <p:sp>
        <p:nvSpPr>
          <p:cNvPr id="115" name="Shape 58"/>
          <p:cNvSpPr/>
          <p:nvPr/>
        </p:nvSpPr>
        <p:spPr>
          <a:xfrm>
            <a:off x="2951791" y="2867615"/>
            <a:ext cx="1199037" cy="372143"/>
          </a:xfrm>
          <a:prstGeom prst="rect">
            <a:avLst/>
          </a:prstGeom>
          <a:solidFill>
            <a:srgbClr val="92D050"/>
          </a:solidFill>
          <a:ln>
            <a:noFill/>
          </a:ln>
          <a:extLst>
            <a:ext uri="{C572A759-6A51-4108-AA02-DFA0A04FC94B}">
              <ma14:wrappingTextBoxFlag xmlns="" xmlns:ma14="http://schemas.microsoft.com/office/mac/drawingml/2011/main" val="1"/>
            </a:ext>
          </a:extLst>
        </p:spPr>
        <p:style>
          <a:lnRef idx="1">
            <a:schemeClr val="dk1"/>
          </a:lnRef>
          <a:fillRef idx="2">
            <a:schemeClr val="dk1"/>
          </a:fillRef>
          <a:effectRef idx="1">
            <a:schemeClr val="dk1"/>
          </a:effectRef>
          <a:fontRef idx="minor">
            <a:schemeClr val="dk1"/>
          </a:fontRef>
        </p:style>
        <p:txBody>
          <a:bodyPr wrap="square" lIns="31872" tIns="31872" rIns="31872" bIns="31872" numCol="1" anchor="ctr">
            <a:spAutoFit/>
          </a:bodyPr>
          <a:lstStyle>
            <a:lvl1pPr>
              <a:defRPr sz="3100"/>
            </a:lvl1pPr>
          </a:lstStyle>
          <a:p>
            <a:pPr lvl="0" algn="ctr">
              <a:defRPr sz="1800"/>
            </a:pPr>
            <a:r>
              <a:rPr lang="en-GB" sz="1000" dirty="0"/>
              <a:t>Live changes auto </a:t>
            </a:r>
          </a:p>
          <a:p>
            <a:pPr lvl="0" algn="ctr">
              <a:defRPr sz="1800"/>
            </a:pPr>
            <a:r>
              <a:rPr lang="en-GB" sz="1000" dirty="0"/>
              <a:t>notified to GP</a:t>
            </a:r>
          </a:p>
        </p:txBody>
      </p:sp>
      <p:sp>
        <p:nvSpPr>
          <p:cNvPr id="137" name="Shape 71"/>
          <p:cNvSpPr/>
          <p:nvPr/>
        </p:nvSpPr>
        <p:spPr>
          <a:xfrm flipH="1" flipV="1">
            <a:off x="2143855" y="1610681"/>
            <a:ext cx="6036" cy="932905"/>
          </a:xfrm>
          <a:prstGeom prst="line">
            <a:avLst/>
          </a:prstGeom>
          <a:noFill/>
          <a:ln w="25400" cap="flat">
            <a:solidFill>
              <a:srgbClr val="000000"/>
            </a:solidFill>
            <a:prstDash val="solid"/>
            <a:miter lim="400000"/>
            <a:headEnd type="arrow" w="med" len="med"/>
            <a:tailEnd type="arrow" w="med" len="med"/>
          </a:ln>
          <a:effectLst/>
        </p:spPr>
        <p:txBody>
          <a:bodyPr wrap="square" lIns="0" tIns="0" rIns="0" bIns="0" numCol="1" anchor="t">
            <a:noAutofit/>
          </a:bodyPr>
          <a:lstStyle/>
          <a:p>
            <a:pPr lvl="0">
              <a:defRPr sz="4000">
                <a:solidFill>
                  <a:srgbClr val="FFFFFF"/>
                </a:solidFill>
                <a:effectLst>
                  <a:outerShdw blurRad="38100" dist="12700" dir="5400000" rotWithShape="0">
                    <a:srgbClr val="000000">
                      <a:alpha val="50000"/>
                    </a:srgbClr>
                  </a:outerShdw>
                </a:effectLst>
              </a:defRPr>
            </a:pPr>
            <a:endParaRPr dirty="0"/>
          </a:p>
        </p:txBody>
      </p:sp>
      <p:grpSp>
        <p:nvGrpSpPr>
          <p:cNvPr id="2" name="Group 1"/>
          <p:cNvGrpSpPr/>
          <p:nvPr/>
        </p:nvGrpSpPr>
        <p:grpSpPr>
          <a:xfrm>
            <a:off x="4076039" y="5667127"/>
            <a:ext cx="891270" cy="1089601"/>
            <a:chOff x="5588715" y="6758103"/>
            <a:chExt cx="1238488" cy="1564368"/>
          </a:xfrm>
        </p:grpSpPr>
        <p:pic>
          <p:nvPicPr>
            <p:cNvPr id="60" name="doctor-assistant-icon.png"/>
            <p:cNvPicPr/>
            <p:nvPr/>
          </p:nvPicPr>
          <p:blipFill>
            <a:blip r:embed="rId6">
              <a:extLst/>
            </a:blip>
            <a:stretch>
              <a:fillRect/>
            </a:stretch>
          </p:blipFill>
          <p:spPr>
            <a:xfrm>
              <a:off x="5616176" y="6758103"/>
              <a:ext cx="1168464" cy="1203620"/>
            </a:xfrm>
            <a:prstGeom prst="rect">
              <a:avLst/>
            </a:prstGeom>
            <a:ln w="12700">
              <a:miter lim="400000"/>
            </a:ln>
          </p:spPr>
        </p:pic>
        <p:sp>
          <p:nvSpPr>
            <p:cNvPr id="61" name="Shape 64"/>
            <p:cNvSpPr/>
            <p:nvPr/>
          </p:nvSpPr>
          <p:spPr>
            <a:xfrm>
              <a:off x="5588715" y="7887953"/>
              <a:ext cx="1238488" cy="4345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3100"/>
              </a:lvl1pPr>
            </a:lstStyle>
            <a:p>
              <a:pPr lvl="0">
                <a:defRPr sz="1800"/>
              </a:pPr>
              <a:r>
                <a:rPr lang="en-GB" sz="1300" dirty="0">
                  <a:solidFill>
                    <a:schemeClr val="bg1"/>
                  </a:solidFill>
                </a:rPr>
                <a:t>Community</a:t>
              </a:r>
              <a:endParaRPr sz="1300" dirty="0">
                <a:solidFill>
                  <a:schemeClr val="bg1"/>
                </a:solidFill>
              </a:endParaRPr>
            </a:p>
          </p:txBody>
        </p:sp>
      </p:grpSp>
      <p:sp>
        <p:nvSpPr>
          <p:cNvPr id="109" name="Shape 58"/>
          <p:cNvSpPr/>
          <p:nvPr/>
        </p:nvSpPr>
        <p:spPr>
          <a:xfrm>
            <a:off x="7491757" y="2558994"/>
            <a:ext cx="1282045" cy="549115"/>
          </a:xfrm>
          <a:prstGeom prst="rect">
            <a:avLst/>
          </a:prstGeom>
          <a:solidFill>
            <a:srgbClr val="92D050"/>
          </a:solidFill>
          <a:ln>
            <a:solidFill>
              <a:srgbClr val="FFFFFF"/>
            </a:solidFill>
          </a:ln>
          <a:extLst>
            <a:ext uri="{C572A759-6A51-4108-AA02-DFA0A04FC94B}">
              <ma14:wrappingTextBoxFlag xmlns="" xmlns:ma14="http://schemas.microsoft.com/office/mac/drawingml/2011/main" val="1"/>
            </a:ext>
          </a:extLst>
        </p:spPr>
        <p:style>
          <a:lnRef idx="1">
            <a:schemeClr val="dk1"/>
          </a:lnRef>
          <a:fillRef idx="2">
            <a:schemeClr val="dk1"/>
          </a:fillRef>
          <a:effectRef idx="1">
            <a:schemeClr val="dk1"/>
          </a:effectRef>
          <a:fontRef idx="minor">
            <a:schemeClr val="dk1"/>
          </a:fontRef>
        </p:style>
        <p:txBody>
          <a:bodyPr wrap="square" lIns="31872" tIns="31872" rIns="31872" bIns="31872" numCol="1" anchor="ctr">
            <a:spAutoFit/>
          </a:bodyPr>
          <a:lstStyle>
            <a:lvl1pPr>
              <a:defRPr sz="3100"/>
            </a:lvl1pPr>
          </a:lstStyle>
          <a:p>
            <a:pPr lvl="0" algn="ctr">
              <a:defRPr sz="1800"/>
            </a:pPr>
            <a:r>
              <a:rPr lang="en-GB" sz="1050" dirty="0"/>
              <a:t>Live notification of new, updated </a:t>
            </a:r>
          </a:p>
          <a:p>
            <a:pPr lvl="0" algn="ctr">
              <a:defRPr sz="1800"/>
            </a:pPr>
            <a:r>
              <a:rPr lang="en-GB" sz="1050" dirty="0"/>
              <a:t>or closed </a:t>
            </a:r>
            <a:r>
              <a:rPr lang="en-GB" sz="1050" dirty="0" err="1"/>
              <a:t>eSP</a:t>
            </a:r>
            <a:r>
              <a:rPr lang="en-GB" sz="1050" dirty="0"/>
              <a:t> records </a:t>
            </a:r>
          </a:p>
        </p:txBody>
      </p:sp>
      <p:grpSp>
        <p:nvGrpSpPr>
          <p:cNvPr id="72" name="Group 56"/>
          <p:cNvGrpSpPr/>
          <p:nvPr/>
        </p:nvGrpSpPr>
        <p:grpSpPr>
          <a:xfrm>
            <a:off x="9767856" y="1658460"/>
            <a:ext cx="771030" cy="958764"/>
            <a:chOff x="-198116" y="130713"/>
            <a:chExt cx="1422584" cy="1838738"/>
          </a:xfrm>
        </p:grpSpPr>
        <p:pic>
          <p:nvPicPr>
            <p:cNvPr id="77" name="telephone.png"/>
            <p:cNvPicPr/>
            <p:nvPr/>
          </p:nvPicPr>
          <p:blipFill>
            <a:blip r:embed="rId7">
              <a:extLst/>
            </a:blip>
            <a:stretch>
              <a:fillRect/>
            </a:stretch>
          </p:blipFill>
          <p:spPr>
            <a:xfrm>
              <a:off x="-198116" y="130713"/>
              <a:ext cx="1341836" cy="1341439"/>
            </a:xfrm>
            <a:prstGeom prst="rect">
              <a:avLst/>
            </a:prstGeom>
            <a:ln w="12700" cap="flat">
              <a:noFill/>
              <a:miter lim="400000"/>
            </a:ln>
            <a:effectLst/>
          </p:spPr>
        </p:pic>
        <p:sp>
          <p:nvSpPr>
            <p:cNvPr id="82" name="Shape 55"/>
            <p:cNvSpPr/>
            <p:nvPr/>
          </p:nvSpPr>
          <p:spPr>
            <a:xfrm>
              <a:off x="-153778" y="1389028"/>
              <a:ext cx="1378246" cy="58042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3100"/>
              </a:lvl1pPr>
            </a:lstStyle>
            <a:p>
              <a:pPr lvl="0">
                <a:defRPr sz="1800"/>
              </a:pPr>
              <a:r>
                <a:rPr lang="en-GB" sz="1300" dirty="0"/>
                <a:t>111/</a:t>
              </a:r>
              <a:r>
                <a:rPr sz="1300" dirty="0"/>
                <a:t>O</a:t>
              </a:r>
              <a:r>
                <a:rPr lang="en-US" sz="1300" dirty="0"/>
                <a:t>OH</a:t>
              </a:r>
              <a:endParaRPr sz="1300" dirty="0"/>
            </a:p>
          </p:txBody>
        </p:sp>
      </p:grpSp>
      <p:grpSp>
        <p:nvGrpSpPr>
          <p:cNvPr id="84" name="Group 59"/>
          <p:cNvGrpSpPr/>
          <p:nvPr/>
        </p:nvGrpSpPr>
        <p:grpSpPr>
          <a:xfrm>
            <a:off x="9650368" y="2882000"/>
            <a:ext cx="871060" cy="934145"/>
            <a:chOff x="145919" y="0"/>
            <a:chExt cx="2017416" cy="2195602"/>
          </a:xfrm>
        </p:grpSpPr>
        <p:pic>
          <p:nvPicPr>
            <p:cNvPr id="86" name="1441637273_ambulance.png"/>
            <p:cNvPicPr/>
            <p:nvPr/>
          </p:nvPicPr>
          <p:blipFill>
            <a:blip r:embed="rId8">
              <a:extLst/>
            </a:blip>
            <a:stretch>
              <a:fillRect/>
            </a:stretch>
          </p:blipFill>
          <p:spPr>
            <a:xfrm>
              <a:off x="145919" y="0"/>
              <a:ext cx="2017416" cy="2017416"/>
            </a:xfrm>
            <a:prstGeom prst="rect">
              <a:avLst/>
            </a:prstGeom>
            <a:ln w="12700" cap="flat">
              <a:noFill/>
              <a:miter lim="400000"/>
            </a:ln>
            <a:effectLst/>
          </p:spPr>
        </p:pic>
        <p:sp>
          <p:nvSpPr>
            <p:cNvPr id="94" name="Shape 58"/>
            <p:cNvSpPr/>
            <p:nvPr/>
          </p:nvSpPr>
          <p:spPr>
            <a:xfrm>
              <a:off x="145919" y="1590349"/>
              <a:ext cx="1256995" cy="60525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3100"/>
              </a:lvl1pPr>
            </a:lstStyle>
            <a:p>
              <a:pPr lvl="0">
                <a:defRPr sz="1800"/>
              </a:pPr>
              <a:r>
                <a:rPr sz="1300" dirty="0"/>
                <a:t>Ambulanc</a:t>
              </a:r>
              <a:r>
                <a:rPr sz="1500" dirty="0"/>
                <a:t>e</a:t>
              </a:r>
            </a:p>
          </p:txBody>
        </p:sp>
      </p:grpSp>
      <p:grpSp>
        <p:nvGrpSpPr>
          <p:cNvPr id="95" name="Group 53"/>
          <p:cNvGrpSpPr/>
          <p:nvPr/>
        </p:nvGrpSpPr>
        <p:grpSpPr>
          <a:xfrm>
            <a:off x="6578513" y="5427769"/>
            <a:ext cx="1125871" cy="1317695"/>
            <a:chOff x="969" y="85440"/>
            <a:chExt cx="1549593" cy="1855687"/>
          </a:xfrm>
        </p:grpSpPr>
        <p:pic>
          <p:nvPicPr>
            <p:cNvPr id="96" name="hospital-icon.png"/>
            <p:cNvPicPr/>
            <p:nvPr/>
          </p:nvPicPr>
          <p:blipFill>
            <a:blip r:embed="rId9">
              <a:extLst/>
            </a:blip>
            <a:stretch>
              <a:fillRect/>
            </a:stretch>
          </p:blipFill>
          <p:spPr>
            <a:xfrm>
              <a:off x="969" y="85440"/>
              <a:ext cx="1549593" cy="1549594"/>
            </a:xfrm>
            <a:prstGeom prst="rect">
              <a:avLst/>
            </a:prstGeom>
            <a:ln w="12700" cap="flat">
              <a:noFill/>
              <a:miter lim="400000"/>
            </a:ln>
            <a:effectLst/>
          </p:spPr>
        </p:pic>
        <p:sp>
          <p:nvSpPr>
            <p:cNvPr id="98" name="Shape 52"/>
            <p:cNvSpPr/>
            <p:nvPr/>
          </p:nvSpPr>
          <p:spPr>
            <a:xfrm>
              <a:off x="328979" y="1547602"/>
              <a:ext cx="833181" cy="3935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3100"/>
              </a:lvl1pPr>
            </a:lstStyle>
            <a:p>
              <a:pPr lvl="0">
                <a:defRPr sz="1800"/>
              </a:pPr>
              <a:r>
                <a:rPr sz="1300" dirty="0">
                  <a:solidFill>
                    <a:schemeClr val="bg1"/>
                  </a:solidFill>
                </a:rPr>
                <a:t>Hospice</a:t>
              </a:r>
            </a:p>
          </p:txBody>
        </p:sp>
      </p:grpSp>
      <p:grpSp>
        <p:nvGrpSpPr>
          <p:cNvPr id="99" name="Group 68"/>
          <p:cNvGrpSpPr/>
          <p:nvPr/>
        </p:nvGrpSpPr>
        <p:grpSpPr>
          <a:xfrm>
            <a:off x="5026335" y="5379110"/>
            <a:ext cx="1314302" cy="1362879"/>
            <a:chOff x="0" y="0"/>
            <a:chExt cx="1953520" cy="1976829"/>
          </a:xfrm>
        </p:grpSpPr>
        <p:pic>
          <p:nvPicPr>
            <p:cNvPr id="100" name="1441638061_hospital.png"/>
            <p:cNvPicPr/>
            <p:nvPr/>
          </p:nvPicPr>
          <p:blipFill>
            <a:blip r:embed="rId10">
              <a:extLst/>
            </a:blip>
            <a:stretch>
              <a:fillRect/>
            </a:stretch>
          </p:blipFill>
          <p:spPr>
            <a:xfrm>
              <a:off x="0" y="0"/>
              <a:ext cx="1953520" cy="1953520"/>
            </a:xfrm>
            <a:prstGeom prst="rect">
              <a:avLst/>
            </a:prstGeom>
            <a:ln w="12700" cap="flat">
              <a:noFill/>
              <a:miter lim="400000"/>
            </a:ln>
            <a:effectLst/>
          </p:spPr>
        </p:pic>
        <p:sp>
          <p:nvSpPr>
            <p:cNvPr id="101" name="Shape 67"/>
            <p:cNvSpPr/>
            <p:nvPr/>
          </p:nvSpPr>
          <p:spPr>
            <a:xfrm>
              <a:off x="747696" y="1585210"/>
              <a:ext cx="824593" cy="39161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3100"/>
              </a:lvl1pPr>
            </a:lstStyle>
            <a:p>
              <a:pPr lvl="0">
                <a:defRPr sz="1800"/>
              </a:pPr>
              <a:r>
                <a:rPr sz="1300" dirty="0">
                  <a:solidFill>
                    <a:schemeClr val="bg1"/>
                  </a:solidFill>
                </a:rPr>
                <a:t>Hospital</a:t>
              </a:r>
            </a:p>
          </p:txBody>
        </p:sp>
      </p:grpSp>
      <p:pic>
        <p:nvPicPr>
          <p:cNvPr id="111" name="adastra.jpg"/>
          <p:cNvPicPr/>
          <p:nvPr/>
        </p:nvPicPr>
        <p:blipFill>
          <a:blip r:embed="rId11">
            <a:extLst/>
          </a:blip>
          <a:stretch>
            <a:fillRect/>
          </a:stretch>
        </p:blipFill>
        <p:spPr>
          <a:xfrm>
            <a:off x="9463571" y="2567763"/>
            <a:ext cx="1166792" cy="229570"/>
          </a:xfrm>
          <a:prstGeom prst="rect">
            <a:avLst/>
          </a:prstGeom>
          <a:ln w="12700" cap="flat">
            <a:noFill/>
            <a:miter lim="400000"/>
          </a:ln>
          <a:effectLst/>
        </p:spPr>
      </p:pic>
      <p:pic>
        <p:nvPicPr>
          <p:cNvPr id="112" name="Picture 111" descr="logo.gi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62789" y="2814832"/>
            <a:ext cx="958639" cy="254683"/>
          </a:xfrm>
          <a:prstGeom prst="rect">
            <a:avLst/>
          </a:prstGeom>
        </p:spPr>
      </p:pic>
      <p:sp>
        <p:nvSpPr>
          <p:cNvPr id="114" name="Shape 58"/>
          <p:cNvSpPr/>
          <p:nvPr/>
        </p:nvSpPr>
        <p:spPr>
          <a:xfrm>
            <a:off x="4544036" y="2497058"/>
            <a:ext cx="1154726" cy="372143"/>
          </a:xfrm>
          <a:prstGeom prst="rect">
            <a:avLst/>
          </a:prstGeom>
          <a:solidFill>
            <a:srgbClr val="92D050"/>
          </a:solidFill>
          <a:ln>
            <a:solidFill>
              <a:srgbClr val="FFFFFF"/>
            </a:solidFill>
          </a:ln>
          <a:extLst>
            <a:ext uri="{C572A759-6A51-4108-AA02-DFA0A04FC94B}">
              <ma14:wrappingTextBoxFlag xmlns="" xmlns:ma14="http://schemas.microsoft.com/office/mac/drawingml/2011/main" val="1"/>
            </a:ext>
          </a:extLst>
        </p:spPr>
        <p:style>
          <a:lnRef idx="1">
            <a:schemeClr val="dk1"/>
          </a:lnRef>
          <a:fillRef idx="2">
            <a:schemeClr val="dk1"/>
          </a:fillRef>
          <a:effectRef idx="1">
            <a:schemeClr val="dk1"/>
          </a:effectRef>
          <a:fontRef idx="minor">
            <a:schemeClr val="dk1"/>
          </a:fontRef>
        </p:style>
        <p:txBody>
          <a:bodyPr wrap="square" lIns="31872" tIns="31872" rIns="31872" bIns="31872" numCol="1" anchor="ctr">
            <a:spAutoFit/>
          </a:bodyPr>
          <a:lstStyle>
            <a:lvl1pPr>
              <a:defRPr sz="3100"/>
            </a:lvl1pPr>
          </a:lstStyle>
          <a:p>
            <a:pPr lvl="0" algn="ctr">
              <a:defRPr sz="1800"/>
            </a:pPr>
            <a:r>
              <a:rPr lang="en-GB" sz="1000" dirty="0">
                <a:solidFill>
                  <a:schemeClr val="tx1"/>
                </a:solidFill>
              </a:rPr>
              <a:t>Plan published  to </a:t>
            </a:r>
            <a:r>
              <a:rPr lang="en-GB" sz="1000" dirty="0" err="1">
                <a:solidFill>
                  <a:schemeClr val="tx1"/>
                </a:solidFill>
              </a:rPr>
              <a:t>eSP</a:t>
            </a:r>
            <a:r>
              <a:rPr lang="en-GB" sz="1000" dirty="0">
                <a:solidFill>
                  <a:schemeClr val="tx1"/>
                </a:solidFill>
              </a:rPr>
              <a:t> cloud service</a:t>
            </a:r>
            <a:endParaRPr sz="1000" dirty="0">
              <a:solidFill>
                <a:schemeClr val="tx1"/>
              </a:solidFill>
            </a:endParaRPr>
          </a:p>
        </p:txBody>
      </p:sp>
      <p:sp>
        <p:nvSpPr>
          <p:cNvPr id="68" name="Shape 58"/>
          <p:cNvSpPr/>
          <p:nvPr/>
        </p:nvSpPr>
        <p:spPr>
          <a:xfrm>
            <a:off x="278350" y="1860993"/>
            <a:ext cx="954699" cy="526031"/>
          </a:xfrm>
          <a:prstGeom prst="rect">
            <a:avLst/>
          </a:prstGeom>
          <a:solidFill>
            <a:srgbClr val="92D050"/>
          </a:solidFill>
          <a:ln>
            <a:noFill/>
          </a:ln>
          <a:extLst>
            <a:ext uri="{C572A759-6A51-4108-AA02-DFA0A04FC94B}">
              <ma14:wrappingTextBoxFlag xmlns="" xmlns:ma14="http://schemas.microsoft.com/office/mac/drawingml/2011/main" val="1"/>
            </a:ext>
          </a:extLst>
        </p:spPr>
        <p:style>
          <a:lnRef idx="1">
            <a:schemeClr val="dk1"/>
          </a:lnRef>
          <a:fillRef idx="2">
            <a:schemeClr val="dk1"/>
          </a:fillRef>
          <a:effectRef idx="1">
            <a:schemeClr val="dk1"/>
          </a:effectRef>
          <a:fontRef idx="minor">
            <a:schemeClr val="dk1"/>
          </a:fontRef>
        </p:style>
        <p:txBody>
          <a:bodyPr wrap="square" lIns="31872" tIns="31872" rIns="31872" bIns="31872" numCol="1" anchor="ctr">
            <a:spAutoFit/>
          </a:bodyPr>
          <a:lstStyle>
            <a:lvl1pPr>
              <a:defRPr sz="3100"/>
            </a:lvl1pPr>
          </a:lstStyle>
          <a:p>
            <a:pPr lvl="0" algn="ctr">
              <a:defRPr sz="1800"/>
            </a:pPr>
            <a:r>
              <a:rPr lang="en-GB" sz="1000" dirty="0"/>
              <a:t>Review &amp; live update with </a:t>
            </a:r>
          </a:p>
          <a:p>
            <a:pPr lvl="0" algn="ctr">
              <a:defRPr sz="1800"/>
            </a:pPr>
            <a:r>
              <a:rPr lang="en-GB" sz="1000" dirty="0"/>
              <a:t>new codes</a:t>
            </a:r>
          </a:p>
        </p:txBody>
      </p:sp>
      <p:grpSp>
        <p:nvGrpSpPr>
          <p:cNvPr id="8" name="Group 7">
            <a:extLst>
              <a:ext uri="{FF2B5EF4-FFF2-40B4-BE49-F238E27FC236}">
                <a16:creationId xmlns:a16="http://schemas.microsoft.com/office/drawing/2014/main" id="{5EFEB835-52CE-FB43-91C8-ADACCEB3EC6E}"/>
              </a:ext>
            </a:extLst>
          </p:cNvPr>
          <p:cNvGrpSpPr/>
          <p:nvPr/>
        </p:nvGrpSpPr>
        <p:grpSpPr>
          <a:xfrm>
            <a:off x="7969277" y="5900147"/>
            <a:ext cx="1002536" cy="801922"/>
            <a:chOff x="6055712" y="5644901"/>
            <a:chExt cx="1451345" cy="973302"/>
          </a:xfrm>
        </p:grpSpPr>
        <p:pic>
          <p:nvPicPr>
            <p:cNvPr id="5" name="Picture 4" descr="health-care-logo.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55712" y="5644901"/>
              <a:ext cx="1451345" cy="593571"/>
            </a:xfrm>
            <a:prstGeom prst="rect">
              <a:avLst/>
            </a:prstGeom>
          </p:spPr>
        </p:pic>
        <p:sp>
          <p:nvSpPr>
            <p:cNvPr id="73" name="Shape 64"/>
            <p:cNvSpPr/>
            <p:nvPr/>
          </p:nvSpPr>
          <p:spPr>
            <a:xfrm>
              <a:off x="6225572" y="6347001"/>
              <a:ext cx="940303" cy="27120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1872" tIns="31872" rIns="31872" bIns="31872" numCol="1" anchor="ctr">
              <a:spAutoFit/>
            </a:bodyPr>
            <a:lstStyle>
              <a:lvl1pPr>
                <a:defRPr sz="3100"/>
              </a:lvl1pPr>
            </a:lstStyle>
            <a:p>
              <a:pPr lvl="0">
                <a:defRPr sz="1800"/>
              </a:pPr>
              <a:r>
                <a:rPr lang="en-GB" sz="1300" dirty="0">
                  <a:solidFill>
                    <a:schemeClr val="bg1"/>
                  </a:solidFill>
                </a:rPr>
                <a:t>Social Care</a:t>
              </a:r>
              <a:endParaRPr sz="1300" dirty="0">
                <a:solidFill>
                  <a:schemeClr val="bg1"/>
                </a:solidFill>
              </a:endParaRPr>
            </a:p>
          </p:txBody>
        </p:sp>
      </p:grpSp>
      <p:sp>
        <p:nvSpPr>
          <p:cNvPr id="89" name="Shape 58"/>
          <p:cNvSpPr/>
          <p:nvPr/>
        </p:nvSpPr>
        <p:spPr>
          <a:xfrm>
            <a:off x="6772807" y="3602881"/>
            <a:ext cx="1012394" cy="526031"/>
          </a:xfrm>
          <a:prstGeom prst="rect">
            <a:avLst/>
          </a:prstGeom>
          <a:solidFill>
            <a:srgbClr val="92D050"/>
          </a:solidFill>
          <a:ln>
            <a:solidFill>
              <a:srgbClr val="FFFFFF"/>
            </a:solidFill>
          </a:ln>
          <a:extLst>
            <a:ext uri="{C572A759-6A51-4108-AA02-DFA0A04FC94B}">
              <ma14:wrappingTextBoxFlag xmlns="" xmlns:ma14="http://schemas.microsoft.com/office/mac/drawingml/2011/main" val="1"/>
            </a:ext>
          </a:extLst>
        </p:spPr>
        <p:style>
          <a:lnRef idx="1">
            <a:schemeClr val="dk1"/>
          </a:lnRef>
          <a:fillRef idx="2">
            <a:schemeClr val="dk1"/>
          </a:fillRef>
          <a:effectRef idx="1">
            <a:schemeClr val="dk1"/>
          </a:effectRef>
          <a:fontRef idx="minor">
            <a:schemeClr val="dk1"/>
          </a:fontRef>
        </p:style>
        <p:txBody>
          <a:bodyPr wrap="square" lIns="31872" tIns="31872" rIns="31872" bIns="31872" numCol="1" anchor="ctr">
            <a:spAutoFit/>
          </a:bodyPr>
          <a:lstStyle>
            <a:lvl1pPr>
              <a:defRPr sz="3100"/>
            </a:lvl1pPr>
          </a:lstStyle>
          <a:p>
            <a:pPr lvl="0" algn="ctr">
              <a:defRPr sz="1800"/>
            </a:pPr>
            <a:r>
              <a:rPr lang="en-GB" sz="1000" dirty="0"/>
              <a:t>Live changes </a:t>
            </a:r>
          </a:p>
          <a:p>
            <a:pPr lvl="0" algn="ctr">
              <a:defRPr sz="1800"/>
            </a:pPr>
            <a:r>
              <a:rPr lang="en-GB" sz="1000" dirty="0"/>
              <a:t>direct to </a:t>
            </a:r>
            <a:r>
              <a:rPr lang="en-GB" sz="1000" dirty="0" err="1"/>
              <a:t>EPaCCs</a:t>
            </a:r>
            <a:r>
              <a:rPr lang="en-GB" sz="1000" dirty="0"/>
              <a:t> record</a:t>
            </a:r>
          </a:p>
        </p:txBody>
      </p:sp>
      <p:pic>
        <p:nvPicPr>
          <p:cNvPr id="90" name="Picture 89" descr="3OperatingSystem.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322445" y="5776449"/>
            <a:ext cx="1192539" cy="542009"/>
          </a:xfrm>
          <a:prstGeom prst="rect">
            <a:avLst/>
          </a:prstGeom>
          <a:ln>
            <a:solidFill>
              <a:srgbClr val="7F7F7F"/>
            </a:solidFill>
          </a:ln>
        </p:spPr>
      </p:pic>
      <p:sp>
        <p:nvSpPr>
          <p:cNvPr id="81" name="Shape 58"/>
          <p:cNvSpPr/>
          <p:nvPr/>
        </p:nvSpPr>
        <p:spPr>
          <a:xfrm>
            <a:off x="2336618" y="2702226"/>
            <a:ext cx="755808" cy="23364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1872" tIns="31872" rIns="31872" bIns="31872" numCol="1" anchor="ctr">
            <a:spAutoFit/>
          </a:bodyPr>
          <a:lstStyle>
            <a:lvl1pPr>
              <a:defRPr sz="3100"/>
            </a:lvl1pPr>
          </a:lstStyle>
          <a:p>
            <a:pPr lvl="0">
              <a:defRPr sz="1800"/>
            </a:pPr>
            <a:r>
              <a:rPr lang="en-GB" sz="1100" b="1" dirty="0" err="1">
                <a:latin typeface="+mn-lt"/>
              </a:rPr>
              <a:t>eSP</a:t>
            </a:r>
            <a:r>
              <a:rPr lang="en-GB" sz="1100" b="1" dirty="0">
                <a:latin typeface="+mn-lt"/>
              </a:rPr>
              <a:t> </a:t>
            </a:r>
            <a:endParaRPr sz="1100" b="1" dirty="0">
              <a:latin typeface="+mn-lt"/>
            </a:endParaRPr>
          </a:p>
        </p:txBody>
      </p:sp>
      <p:sp>
        <p:nvSpPr>
          <p:cNvPr id="3" name="Rounded Rectangle 2"/>
          <p:cNvSpPr/>
          <p:nvPr/>
        </p:nvSpPr>
        <p:spPr>
          <a:xfrm>
            <a:off x="723714" y="3614768"/>
            <a:ext cx="2783298" cy="1567845"/>
          </a:xfrm>
          <a:prstGeom prst="roundRect">
            <a:avLst>
              <a:gd name="adj" fmla="val 9303"/>
            </a:avLst>
          </a:prstGeom>
          <a:solidFill>
            <a:schemeClr val="bg1"/>
          </a:solid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1872" tIns="31872" rIns="31872" bIns="31872" numCol="1" spcCol="23904" rtlCol="0" anchor="ctr">
            <a:spAutoFit/>
          </a:bodyPr>
          <a:lstStyle/>
          <a:p>
            <a:pPr rtl="0" latinLnBrk="1" hangingPunct="0"/>
            <a:endParaRPr lang="en-US" sz="2500" dirty="0">
              <a:solidFill>
                <a:srgbClr val="FFFFFF"/>
              </a:solidFill>
              <a:effectLst>
                <a:outerShdw blurRad="38100" dist="12700" dir="5400000" rotWithShape="0">
                  <a:srgbClr val="000000">
                    <a:alpha val="50000"/>
                  </a:srgbClr>
                </a:outerShdw>
              </a:effectLst>
            </a:endParaRPr>
          </a:p>
          <a:p>
            <a:pPr rtl="0" latinLnBrk="1" hangingPunct="0"/>
            <a:endParaRPr lang="en-US" sz="2500" dirty="0">
              <a:solidFill>
                <a:srgbClr val="FFFFFF"/>
              </a:solidFill>
              <a:effectLst>
                <a:outerShdw blurRad="38100" dist="12700" dir="5400000" rotWithShape="0">
                  <a:srgbClr val="000000">
                    <a:alpha val="50000"/>
                  </a:srgbClr>
                </a:outerShdw>
              </a:effectLst>
            </a:endParaRPr>
          </a:p>
          <a:p>
            <a:pPr rtl="0" latinLnBrk="1" hangingPunct="0"/>
            <a:endParaRPr lang="en-US" sz="2500" dirty="0">
              <a:solidFill>
                <a:srgbClr val="FFFFFF"/>
              </a:solidFill>
              <a:effectLst>
                <a:outerShdw blurRad="38100" dist="12700" dir="5400000" rotWithShape="0">
                  <a:srgbClr val="000000">
                    <a:alpha val="50000"/>
                  </a:srgbClr>
                </a:outerShdw>
              </a:effectLst>
            </a:endParaRPr>
          </a:p>
          <a:p>
            <a:pPr rtl="0" latinLnBrk="1" hangingPunct="0"/>
            <a:endParaRPr lang="en-US" dirty="0">
              <a:solidFill>
                <a:srgbClr val="FFFFFF"/>
              </a:solidFill>
              <a:effectLst>
                <a:outerShdw blurRad="38100" dist="12700" dir="5400000" rotWithShape="0">
                  <a:srgbClr val="000000">
                    <a:alpha val="50000"/>
                  </a:srgbClr>
                </a:outerShdw>
              </a:effectLst>
            </a:endParaRPr>
          </a:p>
        </p:txBody>
      </p:sp>
      <p:sp>
        <p:nvSpPr>
          <p:cNvPr id="133" name="Shape 58"/>
          <p:cNvSpPr/>
          <p:nvPr/>
        </p:nvSpPr>
        <p:spPr>
          <a:xfrm>
            <a:off x="904039" y="3716455"/>
            <a:ext cx="2375023" cy="387532"/>
          </a:xfrm>
          <a:prstGeom prst="rect">
            <a:avLst/>
          </a:prstGeom>
          <a:solidFill>
            <a:schemeClr val="bg2">
              <a:lumMod val="50000"/>
            </a:schemeClr>
          </a:solidFill>
          <a:ln w="12700" cap="flat">
            <a:solidFill>
              <a:schemeClr val="tx1"/>
            </a:solidFill>
            <a:miter lim="400000"/>
          </a:ln>
          <a:effectLst/>
          <a:extLst>
            <a:ext uri="{C572A759-6A51-4108-AA02-DFA0A04FC94B}">
              <ma14:wrappingTextBoxFlag xmlns="" xmlns:ma14="http://schemas.microsoft.com/office/mac/drawingml/2011/main" val="1"/>
            </a:ext>
          </a:extLst>
        </p:spPr>
        <p:txBody>
          <a:bodyPr wrap="square" lIns="31872" tIns="31872" rIns="31872" bIns="31872" numCol="1" anchor="ctr">
            <a:spAutoFit/>
          </a:bodyPr>
          <a:lstStyle>
            <a:lvl1pPr>
              <a:defRPr sz="3100"/>
            </a:lvl1pPr>
          </a:lstStyle>
          <a:p>
            <a:pPr lvl="0" algn="ctr">
              <a:defRPr sz="1800"/>
            </a:pPr>
            <a:r>
              <a:rPr lang="en-GB" sz="1050" dirty="0">
                <a:solidFill>
                  <a:schemeClr val="bg1"/>
                </a:solidFill>
              </a:rPr>
              <a:t>Contextual access &amp; presentation </a:t>
            </a:r>
          </a:p>
          <a:p>
            <a:pPr lvl="0" algn="ctr">
              <a:defRPr sz="1800"/>
            </a:pPr>
            <a:r>
              <a:rPr lang="en-GB" sz="1050" dirty="0">
                <a:solidFill>
                  <a:schemeClr val="bg1"/>
                </a:solidFill>
              </a:rPr>
              <a:t>of  </a:t>
            </a:r>
            <a:r>
              <a:rPr lang="en-GB" sz="1050" dirty="0" err="1">
                <a:solidFill>
                  <a:schemeClr val="bg1"/>
                </a:solidFill>
              </a:rPr>
              <a:t>eSP</a:t>
            </a:r>
            <a:r>
              <a:rPr lang="en-GB" sz="1050" dirty="0">
                <a:solidFill>
                  <a:schemeClr val="bg1"/>
                </a:solidFill>
              </a:rPr>
              <a:t> or other web apps</a:t>
            </a:r>
            <a:endParaRPr sz="1050" dirty="0">
              <a:solidFill>
                <a:schemeClr val="bg1"/>
              </a:solidFill>
              <a:latin typeface="+mn-lt"/>
            </a:endParaRPr>
          </a:p>
        </p:txBody>
      </p:sp>
      <p:sp>
        <p:nvSpPr>
          <p:cNvPr id="87" name="Shape 58"/>
          <p:cNvSpPr/>
          <p:nvPr/>
        </p:nvSpPr>
        <p:spPr>
          <a:xfrm>
            <a:off x="931441" y="4686311"/>
            <a:ext cx="2375022" cy="387532"/>
          </a:xfrm>
          <a:prstGeom prst="rect">
            <a:avLst/>
          </a:prstGeom>
          <a:solidFill>
            <a:schemeClr val="bg2">
              <a:lumMod val="50000"/>
            </a:schemeClr>
          </a:solidFill>
          <a:ln w="12700" cap="flat">
            <a:solidFill>
              <a:schemeClr val="tx1"/>
            </a:solidFill>
            <a:miter lim="400000"/>
          </a:ln>
          <a:effectLst/>
          <a:extLst>
            <a:ext uri="{C572A759-6A51-4108-AA02-DFA0A04FC94B}">
              <ma14:wrappingTextBoxFlag xmlns="" xmlns:ma14="http://schemas.microsoft.com/office/mac/drawingml/2011/main" val="1"/>
            </a:ext>
          </a:extLst>
        </p:spPr>
        <p:txBody>
          <a:bodyPr wrap="square" lIns="31872" tIns="31872" rIns="31872" bIns="31872" numCol="1" anchor="ctr">
            <a:spAutoFit/>
          </a:bodyPr>
          <a:lstStyle>
            <a:lvl1pPr>
              <a:defRPr sz="3100"/>
            </a:lvl1pPr>
          </a:lstStyle>
          <a:p>
            <a:pPr lvl="0" algn="ctr">
              <a:defRPr sz="1800"/>
            </a:pPr>
            <a:r>
              <a:rPr lang="en-GB" sz="1050" dirty="0" err="1">
                <a:solidFill>
                  <a:schemeClr val="bg1"/>
                </a:solidFill>
                <a:latin typeface="Calibri"/>
                <a:cs typeface="Calibri"/>
              </a:rPr>
              <a:t>eSP</a:t>
            </a:r>
            <a:r>
              <a:rPr lang="en-GB" sz="1050" dirty="0">
                <a:solidFill>
                  <a:schemeClr val="bg1"/>
                </a:solidFill>
                <a:latin typeface="Calibri"/>
                <a:cs typeface="Calibri"/>
              </a:rPr>
              <a:t> record auto filed into GP record</a:t>
            </a:r>
          </a:p>
          <a:p>
            <a:pPr lvl="0" algn="ctr">
              <a:defRPr sz="1800"/>
            </a:pPr>
            <a:r>
              <a:rPr lang="en-GB" sz="1050" dirty="0">
                <a:solidFill>
                  <a:schemeClr val="bg1"/>
                </a:solidFill>
                <a:latin typeface="Calibri"/>
                <a:cs typeface="Calibri"/>
              </a:rPr>
              <a:t>Codes, free text &amp; documents</a:t>
            </a:r>
          </a:p>
        </p:txBody>
      </p:sp>
      <p:sp>
        <p:nvSpPr>
          <p:cNvPr id="74" name="Shape 58"/>
          <p:cNvSpPr/>
          <p:nvPr/>
        </p:nvSpPr>
        <p:spPr>
          <a:xfrm>
            <a:off x="917013" y="4208356"/>
            <a:ext cx="2375023" cy="387532"/>
          </a:xfrm>
          <a:prstGeom prst="rect">
            <a:avLst/>
          </a:prstGeom>
          <a:solidFill>
            <a:schemeClr val="bg2">
              <a:lumMod val="50000"/>
            </a:schemeClr>
          </a:solidFill>
          <a:ln w="12700" cap="flat">
            <a:solidFill>
              <a:schemeClr val="tx1"/>
            </a:solidFill>
            <a:miter lim="400000"/>
          </a:ln>
          <a:effectLst/>
          <a:extLst>
            <a:ext uri="{C572A759-6A51-4108-AA02-DFA0A04FC94B}">
              <ma14:wrappingTextBoxFlag xmlns="" xmlns:ma14="http://schemas.microsoft.com/office/mac/drawingml/2011/main" val="1"/>
            </a:ext>
          </a:extLst>
        </p:spPr>
        <p:txBody>
          <a:bodyPr wrap="square" lIns="31872" tIns="31872" rIns="31872" bIns="31872" numCol="1" anchor="ctr">
            <a:spAutoFit/>
          </a:bodyPr>
          <a:lstStyle>
            <a:lvl1pPr>
              <a:defRPr sz="3100"/>
            </a:lvl1pPr>
          </a:lstStyle>
          <a:p>
            <a:pPr algn="ctr">
              <a:defRPr sz="1800"/>
            </a:pPr>
            <a:r>
              <a:rPr lang="en-GB" sz="1050" dirty="0">
                <a:solidFill>
                  <a:schemeClr val="bg1"/>
                </a:solidFill>
                <a:latin typeface="Calibri"/>
                <a:cs typeface="Calibri"/>
              </a:rPr>
              <a:t>Service defined data exchange</a:t>
            </a:r>
          </a:p>
          <a:p>
            <a:pPr algn="ctr">
              <a:defRPr sz="1800"/>
            </a:pPr>
            <a:r>
              <a:rPr lang="en-GB" sz="1050" dirty="0">
                <a:solidFill>
                  <a:schemeClr val="bg1"/>
                </a:solidFill>
                <a:latin typeface="Calibri"/>
                <a:cs typeface="Calibri"/>
              </a:rPr>
              <a:t>Live read &amp; write with web app/forms</a:t>
            </a:r>
            <a:endParaRPr sz="1050" dirty="0">
              <a:solidFill>
                <a:schemeClr val="bg1"/>
              </a:solidFill>
              <a:latin typeface="Calibri"/>
              <a:cs typeface="Calibri"/>
            </a:endParaRPr>
          </a:p>
        </p:txBody>
      </p:sp>
      <p:pic>
        <p:nvPicPr>
          <p:cNvPr id="104" name="Picture 103" descr="Icon-40@2x.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978672" y="2679045"/>
            <a:ext cx="320518" cy="307753"/>
          </a:xfrm>
          <a:prstGeom prst="rect">
            <a:avLst/>
          </a:prstGeom>
          <a:ln>
            <a:noFill/>
          </a:ln>
        </p:spPr>
      </p:pic>
      <p:pic>
        <p:nvPicPr>
          <p:cNvPr id="85" name="Picture 84" descr="Icon-40@2x.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730129" y="4417037"/>
            <a:ext cx="334297" cy="314879"/>
          </a:xfrm>
          <a:prstGeom prst="rect">
            <a:avLst/>
          </a:prstGeom>
          <a:ln>
            <a:noFill/>
          </a:ln>
        </p:spPr>
      </p:pic>
      <p:pic>
        <p:nvPicPr>
          <p:cNvPr id="71" name="Picture 70" descr="tpp-blue-transparent.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430279" y="1017410"/>
            <a:ext cx="651139" cy="319196"/>
          </a:xfrm>
          <a:prstGeom prst="rect">
            <a:avLst/>
          </a:prstGeom>
          <a:solidFill>
            <a:srgbClr val="FFFFFF"/>
          </a:solidFill>
          <a:scene3d>
            <a:camera prst="isometricOffAxis1Right"/>
            <a:lightRig rig="threePt" dir="t"/>
          </a:scene3d>
        </p:spPr>
      </p:pic>
      <p:sp>
        <p:nvSpPr>
          <p:cNvPr id="91" name="Slide Number Placeholder 5"/>
          <p:cNvSpPr txBox="1">
            <a:spLocks/>
          </p:cNvSpPr>
          <p:nvPr/>
        </p:nvSpPr>
        <p:spPr>
          <a:xfrm>
            <a:off x="9430364" y="652728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dirty="0"/>
              <a:t>© Black </a:t>
            </a:r>
            <a:r>
              <a:rPr lang="de-DE" dirty="0" err="1"/>
              <a:t>Pear</a:t>
            </a:r>
            <a:r>
              <a:rPr lang="de-DE" dirty="0"/>
              <a:t> Software 2019 </a:t>
            </a:r>
            <a:endParaRPr lang="en-US" dirty="0"/>
          </a:p>
        </p:txBody>
      </p:sp>
      <p:sp>
        <p:nvSpPr>
          <p:cNvPr id="92" name="Action Button: Forward or Next 91">
            <a:hlinkClick r:id="rId17" action="ppaction://hlinkfile" highlightClick="1"/>
          </p:cNvPr>
          <p:cNvSpPr/>
          <p:nvPr/>
        </p:nvSpPr>
        <p:spPr>
          <a:xfrm>
            <a:off x="284461" y="2650789"/>
            <a:ext cx="243744" cy="267314"/>
          </a:xfrm>
          <a:prstGeom prst="actionButtonForwardNex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5" name="Action Button: Forward or Next 104">
            <a:hlinkClick r:id="rId18" highlightClick="1"/>
          </p:cNvPr>
          <p:cNvSpPr/>
          <p:nvPr/>
        </p:nvSpPr>
        <p:spPr>
          <a:xfrm>
            <a:off x="10730818" y="2714317"/>
            <a:ext cx="243744" cy="267314"/>
          </a:xfrm>
          <a:prstGeom prst="actionButtonForwardNex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E5B2ADD2-617B-4C43-9028-F9403F68823D}"/>
              </a:ext>
            </a:extLst>
          </p:cNvPr>
          <p:cNvGrpSpPr/>
          <p:nvPr/>
        </p:nvGrpSpPr>
        <p:grpSpPr>
          <a:xfrm>
            <a:off x="5936031" y="2233559"/>
            <a:ext cx="1087177" cy="1147127"/>
            <a:chOff x="4124888" y="3359359"/>
            <a:chExt cx="1493008" cy="1601665"/>
          </a:xfrm>
        </p:grpSpPr>
        <p:sp>
          <p:nvSpPr>
            <p:cNvPr id="80" name="Rounded Rectangle 79">
              <a:extLst>
                <a:ext uri="{FF2B5EF4-FFF2-40B4-BE49-F238E27FC236}">
                  <a16:creationId xmlns:a16="http://schemas.microsoft.com/office/drawing/2014/main" id="{460FF66E-A6C5-4F45-8414-EA8F4F388DFD}"/>
                </a:ext>
              </a:extLst>
            </p:cNvPr>
            <p:cNvSpPr/>
            <p:nvPr/>
          </p:nvSpPr>
          <p:spPr>
            <a:xfrm>
              <a:off x="4124888" y="3359359"/>
              <a:ext cx="1493008" cy="1601665"/>
            </a:xfrm>
            <a:prstGeom prst="roundRect">
              <a:avLst/>
            </a:prstGeom>
            <a:solidFill>
              <a:srgbClr val="FFFFFF"/>
            </a:solidFill>
            <a:ln w="25400" cap="flat">
              <a:solidFill>
                <a:schemeClr val="bg1">
                  <a:lumMod val="65000"/>
                </a:schemeClr>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113" name="Picture 49" descr="fhir-logo-www.png">
              <a:extLst>
                <a:ext uri="{FF2B5EF4-FFF2-40B4-BE49-F238E27FC236}">
                  <a16:creationId xmlns:a16="http://schemas.microsoft.com/office/drawing/2014/main" id="{7BC2ACE0-CB36-B94F-AB08-2158B2D01BC7}"/>
                </a:ext>
              </a:extLst>
            </p:cNvPr>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4448843" y="3496238"/>
              <a:ext cx="1039910" cy="445675"/>
            </a:xfrm>
            <a:prstGeom prst="rect">
              <a:avLst/>
            </a:prstGeom>
            <a:noFill/>
            <a:ln>
              <a:noFill/>
            </a:ln>
            <a:extLst/>
          </p:spPr>
        </p:pic>
        <p:pic>
          <p:nvPicPr>
            <p:cNvPr id="117" name="Picture 116">
              <a:extLst>
                <a:ext uri="{FF2B5EF4-FFF2-40B4-BE49-F238E27FC236}">
                  <a16:creationId xmlns:a16="http://schemas.microsoft.com/office/drawing/2014/main" id="{EFB0AB50-84ED-0F47-B790-5298E7D50402}"/>
                </a:ext>
              </a:extLst>
            </p:cNvPr>
            <p:cNvPicPr>
              <a:picLocks noChangeAspect="1"/>
            </p:cNvPicPr>
            <p:nvPr/>
          </p:nvPicPr>
          <p:blipFill>
            <a:blip r:embed="rId20"/>
            <a:stretch>
              <a:fillRect/>
            </a:stretch>
          </p:blipFill>
          <p:spPr>
            <a:xfrm>
              <a:off x="4470289" y="3981365"/>
              <a:ext cx="803734" cy="835884"/>
            </a:xfrm>
            <a:prstGeom prst="rect">
              <a:avLst/>
            </a:prstGeom>
          </p:spPr>
        </p:pic>
      </p:grpSp>
      <p:sp>
        <p:nvSpPr>
          <p:cNvPr id="125" name="TextBox 124">
            <a:extLst>
              <a:ext uri="{FF2B5EF4-FFF2-40B4-BE49-F238E27FC236}">
                <a16:creationId xmlns:a16="http://schemas.microsoft.com/office/drawing/2014/main" id="{A6DCBADC-34C9-FB4F-A96F-C243F4B08EAC}"/>
              </a:ext>
            </a:extLst>
          </p:cNvPr>
          <p:cNvSpPr txBox="1"/>
          <p:nvPr/>
        </p:nvSpPr>
        <p:spPr>
          <a:xfrm>
            <a:off x="1299400" y="1856614"/>
            <a:ext cx="1688910" cy="425978"/>
          </a:xfrm>
          <a:prstGeom prst="rect">
            <a:avLst/>
          </a:prstGeom>
          <a:solidFill>
            <a:srgbClr val="262626"/>
          </a:solid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3289" tIns="43289" rIns="43289" bIns="43289" numCol="1" spcCol="32467" rtlCol="0" anchor="ctr">
            <a:spAutoFit/>
          </a:bodyPr>
          <a:lstStyle/>
          <a:p>
            <a:pPr algn="ctr" defTabSz="497822" rtl="0" latinLnBrk="1" hangingPunct="0"/>
            <a:r>
              <a:rPr lang="en-US" sz="1100" dirty="0">
                <a:solidFill>
                  <a:srgbClr val="FFFFFF"/>
                </a:solidFill>
              </a:rPr>
              <a:t>Live Read &amp; Write between </a:t>
            </a:r>
            <a:r>
              <a:rPr lang="en-US" sz="1100" dirty="0" err="1">
                <a:solidFill>
                  <a:srgbClr val="FFFFFF"/>
                </a:solidFill>
              </a:rPr>
              <a:t>eSP</a:t>
            </a:r>
            <a:r>
              <a:rPr lang="en-US" sz="1100" dirty="0">
                <a:solidFill>
                  <a:srgbClr val="FFFFFF"/>
                </a:solidFill>
              </a:rPr>
              <a:t> &amp; GP Systems</a:t>
            </a:r>
          </a:p>
        </p:txBody>
      </p:sp>
      <p:pic>
        <p:nvPicPr>
          <p:cNvPr id="126" name="Picture 49" descr="fhir-logo-www.png">
            <a:extLst>
              <a:ext uri="{FF2B5EF4-FFF2-40B4-BE49-F238E27FC236}">
                <a16:creationId xmlns:a16="http://schemas.microsoft.com/office/drawing/2014/main" id="{231F8AE5-12DD-E740-BF86-F46A115A17F5}"/>
              </a:ext>
            </a:extLst>
          </p:cNvPr>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1967503" y="1241869"/>
            <a:ext cx="757241" cy="319196"/>
          </a:xfrm>
          <a:prstGeom prst="rect">
            <a:avLst/>
          </a:prstGeom>
          <a:noFill/>
          <a:ln>
            <a:noFill/>
          </a:ln>
          <a:extLst/>
        </p:spPr>
      </p:pic>
      <p:pic>
        <p:nvPicPr>
          <p:cNvPr id="127" name="Picture 49" descr="fhir-logo-www.png">
            <a:extLst>
              <a:ext uri="{FF2B5EF4-FFF2-40B4-BE49-F238E27FC236}">
                <a16:creationId xmlns:a16="http://schemas.microsoft.com/office/drawing/2014/main" id="{1DE3B21F-630F-BA4A-B25B-2B64FAD65B71}"/>
              </a:ext>
            </a:extLst>
          </p:cNvPr>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4028942" y="4433281"/>
            <a:ext cx="611781" cy="257881"/>
          </a:xfrm>
          <a:prstGeom prst="rect">
            <a:avLst/>
          </a:prstGeom>
          <a:solidFill>
            <a:schemeClr val="bg1"/>
          </a:solidFill>
          <a:ln>
            <a:noFill/>
          </a:ln>
          <a:extLst/>
        </p:spPr>
      </p:pic>
      <p:sp>
        <p:nvSpPr>
          <p:cNvPr id="128" name="Shape 58">
            <a:extLst>
              <a:ext uri="{FF2B5EF4-FFF2-40B4-BE49-F238E27FC236}">
                <a16:creationId xmlns:a16="http://schemas.microsoft.com/office/drawing/2014/main" id="{3209DF55-A6E0-FD40-9FAC-CB7E999EF457}"/>
              </a:ext>
            </a:extLst>
          </p:cNvPr>
          <p:cNvSpPr/>
          <p:nvPr/>
        </p:nvSpPr>
        <p:spPr>
          <a:xfrm>
            <a:off x="5364000" y="4384157"/>
            <a:ext cx="2378751" cy="233644"/>
          </a:xfrm>
          <a:prstGeom prst="rect">
            <a:avLst/>
          </a:prstGeom>
          <a:solidFill>
            <a:schemeClr val="bg2">
              <a:lumMod val="50000"/>
            </a:schemeClr>
          </a:solidFill>
          <a:ln w="12700" cap="flat">
            <a:solidFill>
              <a:schemeClr val="bg1"/>
            </a:solidFill>
            <a:miter lim="400000"/>
          </a:ln>
          <a:effectLst/>
          <a:extLst>
            <a:ext uri="{C572A759-6A51-4108-AA02-DFA0A04FC94B}">
              <ma14:wrappingTextBoxFlag xmlns="" xmlns:ma14="http://schemas.microsoft.com/office/mac/drawingml/2011/main" val="1"/>
            </a:ext>
          </a:extLst>
        </p:spPr>
        <p:txBody>
          <a:bodyPr wrap="square" lIns="31872" tIns="31872" rIns="31872" bIns="31872" numCol="1" anchor="ctr">
            <a:spAutoFit/>
          </a:bodyPr>
          <a:lstStyle>
            <a:lvl1pPr>
              <a:defRPr sz="3100"/>
            </a:lvl1pPr>
          </a:lstStyle>
          <a:p>
            <a:pPr algn="ctr">
              <a:defRPr sz="1800"/>
            </a:pPr>
            <a:r>
              <a:rPr lang="en-GB" sz="1100" dirty="0">
                <a:solidFill>
                  <a:schemeClr val="bg1"/>
                </a:solidFill>
                <a:latin typeface="Calibri"/>
                <a:cs typeface="Calibri"/>
              </a:rPr>
              <a:t>FHIR &amp; Care Connect End Points</a:t>
            </a:r>
            <a:endParaRPr sz="1100" dirty="0">
              <a:solidFill>
                <a:schemeClr val="bg1"/>
              </a:solidFill>
              <a:latin typeface="Calibri"/>
              <a:cs typeface="Calibri"/>
            </a:endParaRPr>
          </a:p>
        </p:txBody>
      </p:sp>
      <p:sp>
        <p:nvSpPr>
          <p:cNvPr id="129" name="Shape 58">
            <a:extLst>
              <a:ext uri="{FF2B5EF4-FFF2-40B4-BE49-F238E27FC236}">
                <a16:creationId xmlns:a16="http://schemas.microsoft.com/office/drawing/2014/main" id="{3E78B329-1EAE-E24E-9242-2C335C25549C}"/>
              </a:ext>
            </a:extLst>
          </p:cNvPr>
          <p:cNvSpPr/>
          <p:nvPr/>
        </p:nvSpPr>
        <p:spPr>
          <a:xfrm>
            <a:off x="4873803" y="4988194"/>
            <a:ext cx="713055" cy="402921"/>
          </a:xfrm>
          <a:prstGeom prst="rect">
            <a:avLst/>
          </a:prstGeom>
          <a:solidFill>
            <a:schemeClr val="bg2">
              <a:lumMod val="50000"/>
            </a:schemeClr>
          </a:solidFill>
          <a:ln w="12700" cap="flat">
            <a:solidFill>
              <a:schemeClr val="bg1"/>
            </a:solidFill>
            <a:miter lim="400000"/>
          </a:ln>
          <a:effectLst/>
          <a:extLst>
            <a:ext uri="{C572A759-6A51-4108-AA02-DFA0A04FC94B}">
              <ma14:wrappingTextBoxFlag xmlns="" xmlns:ma14="http://schemas.microsoft.com/office/mac/drawingml/2011/main" val="1"/>
            </a:ext>
          </a:extLst>
        </p:spPr>
        <p:txBody>
          <a:bodyPr wrap="square" lIns="31872" tIns="31872" rIns="31872" bIns="31872" numCol="1" anchor="ctr">
            <a:spAutoFit/>
          </a:bodyPr>
          <a:lstStyle>
            <a:lvl1pPr>
              <a:defRPr sz="3100"/>
            </a:lvl1pPr>
          </a:lstStyle>
          <a:p>
            <a:pPr algn="ctr">
              <a:defRPr sz="1800"/>
            </a:pPr>
            <a:r>
              <a:rPr lang="en-GB" sz="1100" dirty="0">
                <a:solidFill>
                  <a:schemeClr val="bg1"/>
                </a:solidFill>
                <a:latin typeface="Calibri"/>
                <a:cs typeface="Calibri"/>
              </a:rPr>
              <a:t>Contextual </a:t>
            </a:r>
          </a:p>
          <a:p>
            <a:pPr algn="ctr">
              <a:defRPr sz="1800"/>
            </a:pPr>
            <a:r>
              <a:rPr lang="en-GB" sz="1100" dirty="0">
                <a:solidFill>
                  <a:schemeClr val="bg1"/>
                </a:solidFill>
                <a:latin typeface="Calibri"/>
                <a:cs typeface="Calibri"/>
              </a:rPr>
              <a:t>Launch </a:t>
            </a:r>
            <a:endParaRPr sz="1100" dirty="0">
              <a:solidFill>
                <a:schemeClr val="bg1"/>
              </a:solidFill>
              <a:latin typeface="Calibri"/>
              <a:cs typeface="Calibri"/>
            </a:endParaRPr>
          </a:p>
        </p:txBody>
      </p:sp>
      <p:sp>
        <p:nvSpPr>
          <p:cNvPr id="130" name="Shape 58">
            <a:extLst>
              <a:ext uri="{FF2B5EF4-FFF2-40B4-BE49-F238E27FC236}">
                <a16:creationId xmlns:a16="http://schemas.microsoft.com/office/drawing/2014/main" id="{232AD73E-D45A-B745-9CD4-1F98B45E66AF}"/>
              </a:ext>
            </a:extLst>
          </p:cNvPr>
          <p:cNvSpPr/>
          <p:nvPr/>
        </p:nvSpPr>
        <p:spPr>
          <a:xfrm>
            <a:off x="5636369" y="4985379"/>
            <a:ext cx="822247" cy="402921"/>
          </a:xfrm>
          <a:prstGeom prst="rect">
            <a:avLst/>
          </a:prstGeom>
          <a:solidFill>
            <a:schemeClr val="bg2">
              <a:lumMod val="50000"/>
            </a:schemeClr>
          </a:solidFill>
          <a:ln w="12700" cap="flat">
            <a:solidFill>
              <a:schemeClr val="bg1"/>
            </a:solidFill>
            <a:miter lim="400000"/>
          </a:ln>
          <a:effectLst/>
          <a:extLst>
            <a:ext uri="{C572A759-6A51-4108-AA02-DFA0A04FC94B}">
              <ma14:wrappingTextBoxFlag xmlns="" xmlns:ma14="http://schemas.microsoft.com/office/mac/drawingml/2011/main" val="1"/>
            </a:ext>
          </a:extLst>
        </p:spPr>
        <p:txBody>
          <a:bodyPr wrap="square" lIns="31872" tIns="31872" rIns="31872" bIns="31872" numCol="1" anchor="ctr">
            <a:spAutoFit/>
          </a:bodyPr>
          <a:lstStyle>
            <a:lvl1pPr>
              <a:defRPr sz="3100"/>
            </a:lvl1pPr>
          </a:lstStyle>
          <a:p>
            <a:pPr algn="ctr">
              <a:defRPr sz="1800"/>
            </a:pPr>
            <a:r>
              <a:rPr lang="en-GB" sz="1100" dirty="0">
                <a:solidFill>
                  <a:schemeClr val="bg1"/>
                </a:solidFill>
                <a:latin typeface="Calibri"/>
                <a:cs typeface="Calibri"/>
              </a:rPr>
              <a:t>Live Update </a:t>
            </a:r>
          </a:p>
          <a:p>
            <a:pPr algn="ctr">
              <a:defRPr sz="1800"/>
            </a:pPr>
            <a:r>
              <a:rPr lang="en-GB" sz="1100" dirty="0">
                <a:solidFill>
                  <a:schemeClr val="bg1"/>
                </a:solidFill>
                <a:latin typeface="Calibri"/>
                <a:cs typeface="Calibri"/>
              </a:rPr>
              <a:t>GP data</a:t>
            </a:r>
            <a:endParaRPr sz="1100" dirty="0">
              <a:solidFill>
                <a:schemeClr val="bg1"/>
              </a:solidFill>
              <a:latin typeface="Calibri"/>
              <a:cs typeface="Calibri"/>
            </a:endParaRPr>
          </a:p>
        </p:txBody>
      </p:sp>
      <p:sp>
        <p:nvSpPr>
          <p:cNvPr id="131" name="Shape 58">
            <a:extLst>
              <a:ext uri="{FF2B5EF4-FFF2-40B4-BE49-F238E27FC236}">
                <a16:creationId xmlns:a16="http://schemas.microsoft.com/office/drawing/2014/main" id="{ACA7EA41-52C7-094F-A238-FC1D8E50AAEA}"/>
              </a:ext>
            </a:extLst>
          </p:cNvPr>
          <p:cNvSpPr/>
          <p:nvPr/>
        </p:nvSpPr>
        <p:spPr>
          <a:xfrm>
            <a:off x="6501519" y="4987831"/>
            <a:ext cx="693982" cy="402921"/>
          </a:xfrm>
          <a:prstGeom prst="rect">
            <a:avLst/>
          </a:prstGeom>
          <a:solidFill>
            <a:schemeClr val="bg2">
              <a:lumMod val="50000"/>
            </a:schemeClr>
          </a:solidFill>
          <a:ln w="12700" cap="flat">
            <a:solidFill>
              <a:schemeClr val="bg1"/>
            </a:solidFill>
            <a:miter lim="400000"/>
          </a:ln>
          <a:effectLst/>
          <a:extLst>
            <a:ext uri="{C572A759-6A51-4108-AA02-DFA0A04FC94B}">
              <ma14:wrappingTextBoxFlag xmlns="" xmlns:ma14="http://schemas.microsoft.com/office/mac/drawingml/2011/main" val="1"/>
            </a:ext>
          </a:extLst>
        </p:spPr>
        <p:txBody>
          <a:bodyPr wrap="square" lIns="31872" tIns="31872" rIns="31872" bIns="31872" numCol="1" anchor="ctr">
            <a:spAutoFit/>
          </a:bodyPr>
          <a:lstStyle>
            <a:lvl1pPr>
              <a:defRPr sz="3100"/>
            </a:lvl1pPr>
          </a:lstStyle>
          <a:p>
            <a:pPr algn="ctr">
              <a:defRPr sz="1800"/>
            </a:pPr>
            <a:r>
              <a:rPr lang="en-GB" sz="1100" dirty="0">
                <a:solidFill>
                  <a:schemeClr val="bg1"/>
                </a:solidFill>
                <a:latin typeface="Calibri"/>
                <a:cs typeface="Calibri"/>
              </a:rPr>
              <a:t>Live View &amp; Update</a:t>
            </a:r>
            <a:endParaRPr sz="1100" dirty="0">
              <a:solidFill>
                <a:schemeClr val="bg1"/>
              </a:solidFill>
              <a:latin typeface="Calibri"/>
              <a:cs typeface="Calibri"/>
            </a:endParaRPr>
          </a:p>
        </p:txBody>
      </p:sp>
      <p:sp>
        <p:nvSpPr>
          <p:cNvPr id="132" name="Shape 58">
            <a:extLst>
              <a:ext uri="{FF2B5EF4-FFF2-40B4-BE49-F238E27FC236}">
                <a16:creationId xmlns:a16="http://schemas.microsoft.com/office/drawing/2014/main" id="{28E5F6D4-C01A-4A47-8798-D2E21B461995}"/>
              </a:ext>
            </a:extLst>
          </p:cNvPr>
          <p:cNvSpPr/>
          <p:nvPr/>
        </p:nvSpPr>
        <p:spPr>
          <a:xfrm>
            <a:off x="7238404" y="4987830"/>
            <a:ext cx="786497" cy="402921"/>
          </a:xfrm>
          <a:prstGeom prst="rect">
            <a:avLst/>
          </a:prstGeom>
          <a:solidFill>
            <a:schemeClr val="bg2">
              <a:lumMod val="50000"/>
            </a:schemeClr>
          </a:solidFill>
          <a:ln w="12700" cap="flat">
            <a:solidFill>
              <a:schemeClr val="bg1"/>
            </a:solidFill>
            <a:miter lim="400000"/>
          </a:ln>
          <a:effectLst/>
          <a:extLst>
            <a:ext uri="{C572A759-6A51-4108-AA02-DFA0A04FC94B}">
              <ma14:wrappingTextBoxFlag xmlns="" xmlns:ma14="http://schemas.microsoft.com/office/mac/drawingml/2011/main" val="1"/>
            </a:ext>
          </a:extLst>
        </p:spPr>
        <p:txBody>
          <a:bodyPr wrap="square" lIns="31872" tIns="31872" rIns="31872" bIns="31872" numCol="1" anchor="ctr">
            <a:spAutoFit/>
          </a:bodyPr>
          <a:lstStyle>
            <a:lvl1pPr>
              <a:defRPr sz="3100"/>
            </a:lvl1pPr>
          </a:lstStyle>
          <a:p>
            <a:pPr algn="ctr">
              <a:defRPr sz="1800"/>
            </a:pPr>
            <a:r>
              <a:rPr lang="en-GB" sz="1100" dirty="0">
                <a:solidFill>
                  <a:schemeClr val="bg1"/>
                </a:solidFill>
                <a:latin typeface="Calibri"/>
                <a:cs typeface="Calibri"/>
              </a:rPr>
              <a:t>Live update </a:t>
            </a:r>
          </a:p>
          <a:p>
            <a:pPr algn="ctr">
              <a:defRPr sz="1800"/>
            </a:pPr>
            <a:r>
              <a:rPr lang="en-GB" sz="1100" dirty="0">
                <a:solidFill>
                  <a:schemeClr val="bg1"/>
                </a:solidFill>
                <a:latin typeface="Calibri"/>
                <a:cs typeface="Calibri"/>
              </a:rPr>
              <a:t>Notifications </a:t>
            </a:r>
            <a:endParaRPr sz="1100" dirty="0">
              <a:solidFill>
                <a:schemeClr val="bg1"/>
              </a:solidFill>
              <a:latin typeface="Calibri"/>
              <a:cs typeface="Calibri"/>
            </a:endParaRPr>
          </a:p>
        </p:txBody>
      </p:sp>
      <p:sp>
        <p:nvSpPr>
          <p:cNvPr id="135" name="Shape 71">
            <a:extLst>
              <a:ext uri="{FF2B5EF4-FFF2-40B4-BE49-F238E27FC236}">
                <a16:creationId xmlns:a16="http://schemas.microsoft.com/office/drawing/2014/main" id="{80B41ACA-246A-3541-B6BC-05EFA9783279}"/>
              </a:ext>
            </a:extLst>
          </p:cNvPr>
          <p:cNvSpPr/>
          <p:nvPr/>
        </p:nvSpPr>
        <p:spPr>
          <a:xfrm flipH="1" flipV="1">
            <a:off x="6298419" y="3405103"/>
            <a:ext cx="13422" cy="904934"/>
          </a:xfrm>
          <a:prstGeom prst="line">
            <a:avLst/>
          </a:prstGeom>
          <a:noFill/>
          <a:ln w="19050" cap="flat">
            <a:solidFill>
              <a:srgbClr val="000000"/>
            </a:solidFill>
            <a:prstDash val="solid"/>
            <a:miter lim="400000"/>
            <a:headEnd type="stealth" w="lg" len="lg"/>
            <a:tailEnd type="none" w="med" len="med"/>
          </a:ln>
          <a:effectLst/>
        </p:spPr>
        <p:txBody>
          <a:bodyPr wrap="square" lIns="0" tIns="0" rIns="0" bIns="0" numCol="1" anchor="t">
            <a:noAutofit/>
          </a:bodyPr>
          <a:lstStyle/>
          <a:p>
            <a:pPr lvl="0">
              <a:defRPr sz="4000">
                <a:solidFill>
                  <a:srgbClr val="FFFFFF"/>
                </a:solidFill>
                <a:effectLst>
                  <a:outerShdw blurRad="38100" dist="12700" dir="5400000" rotWithShape="0">
                    <a:srgbClr val="000000">
                      <a:alpha val="50000"/>
                    </a:srgbClr>
                  </a:outerShdw>
                </a:effectLst>
              </a:defRPr>
            </a:pPr>
            <a:endParaRPr dirty="0"/>
          </a:p>
        </p:txBody>
      </p:sp>
      <p:sp>
        <p:nvSpPr>
          <p:cNvPr id="123" name="TextBox 122"/>
          <p:cNvSpPr txBox="1"/>
          <p:nvPr/>
        </p:nvSpPr>
        <p:spPr>
          <a:xfrm>
            <a:off x="9327182" y="4914783"/>
            <a:ext cx="1192539" cy="826087"/>
          </a:xfrm>
          <a:prstGeom prst="rect">
            <a:avLst/>
          </a:prstGeom>
          <a:solidFill>
            <a:srgbClr val="262626"/>
          </a:solid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3289" tIns="43289" rIns="43289" bIns="43289" numCol="1" spcCol="32467" rtlCol="0" anchor="ctr">
            <a:spAutoFit/>
          </a:bodyPr>
          <a:lstStyle/>
          <a:p>
            <a:pPr algn="l" defTabSz="497822" rtl="0" latinLnBrk="1" hangingPunct="0"/>
            <a:r>
              <a:rPr lang="en-US" sz="1200" dirty="0" err="1">
                <a:solidFill>
                  <a:srgbClr val="FFFFFF"/>
                </a:solidFill>
              </a:rPr>
              <a:t>EPaCCs</a:t>
            </a:r>
            <a:r>
              <a:rPr lang="en-US" sz="1200" dirty="0">
                <a:solidFill>
                  <a:srgbClr val="FFFFFF"/>
                </a:solidFill>
              </a:rPr>
              <a:t> access…</a:t>
            </a:r>
          </a:p>
          <a:p>
            <a:pPr marL="171450" indent="-171450" algn="l" defTabSz="497822" rtl="0" latinLnBrk="1" hangingPunct="0">
              <a:buFont typeface="Wingdings" pitchFamily="2" charset="2"/>
              <a:buChar char="Ø"/>
            </a:pPr>
            <a:r>
              <a:rPr lang="en-US" sz="1200" dirty="0">
                <a:solidFill>
                  <a:srgbClr val="FFFFFF"/>
                </a:solidFill>
              </a:rPr>
              <a:t>Data exchange </a:t>
            </a:r>
          </a:p>
          <a:p>
            <a:pPr marL="171450" indent="-171450" algn="l" defTabSz="497822" rtl="0" latinLnBrk="1" hangingPunct="0">
              <a:buFont typeface="Wingdings" pitchFamily="2" charset="2"/>
              <a:buChar char="Ø"/>
            </a:pPr>
            <a:r>
              <a:rPr lang="en-US" sz="1200" dirty="0">
                <a:solidFill>
                  <a:srgbClr val="FFFFFF"/>
                </a:solidFill>
              </a:rPr>
              <a:t>Click through</a:t>
            </a:r>
          </a:p>
          <a:p>
            <a:pPr marL="171450" indent="-171450" algn="l" defTabSz="497822" rtl="0" latinLnBrk="1" hangingPunct="0">
              <a:buFont typeface="Wingdings" pitchFamily="2" charset="2"/>
              <a:buChar char="Ø"/>
            </a:pPr>
            <a:r>
              <a:rPr lang="en-US" sz="1200" dirty="0">
                <a:solidFill>
                  <a:srgbClr val="FFFFFF"/>
                </a:solidFill>
              </a:rPr>
              <a:t>Stand alone</a:t>
            </a:r>
          </a:p>
        </p:txBody>
      </p:sp>
      <p:sp>
        <p:nvSpPr>
          <p:cNvPr id="136" name="Shape 58">
            <a:extLst>
              <a:ext uri="{FF2B5EF4-FFF2-40B4-BE49-F238E27FC236}">
                <a16:creationId xmlns:a16="http://schemas.microsoft.com/office/drawing/2014/main" id="{4A46AEB9-97CB-D444-8464-536FA0FDFF4E}"/>
              </a:ext>
            </a:extLst>
          </p:cNvPr>
          <p:cNvSpPr/>
          <p:nvPr/>
        </p:nvSpPr>
        <p:spPr>
          <a:xfrm>
            <a:off x="5358345" y="4696538"/>
            <a:ext cx="2384406" cy="233644"/>
          </a:xfrm>
          <a:prstGeom prst="rect">
            <a:avLst/>
          </a:prstGeom>
          <a:solidFill>
            <a:schemeClr val="bg2">
              <a:lumMod val="50000"/>
            </a:schemeClr>
          </a:solidFill>
          <a:ln w="12700" cap="flat">
            <a:solidFill>
              <a:schemeClr val="bg1"/>
            </a:solidFill>
            <a:miter lim="400000"/>
          </a:ln>
          <a:effectLst/>
          <a:extLst>
            <a:ext uri="{C572A759-6A51-4108-AA02-DFA0A04FC94B}">
              <ma14:wrappingTextBoxFlag xmlns="" xmlns:ma14="http://schemas.microsoft.com/office/mac/drawingml/2011/main" val="1"/>
            </a:ext>
          </a:extLst>
        </p:spPr>
        <p:txBody>
          <a:bodyPr wrap="square" lIns="31872" tIns="31872" rIns="31872" bIns="31872" numCol="1" anchor="ctr">
            <a:spAutoFit/>
          </a:bodyPr>
          <a:lstStyle>
            <a:lvl1pPr>
              <a:defRPr sz="3100"/>
            </a:lvl1pPr>
          </a:lstStyle>
          <a:p>
            <a:pPr algn="ctr">
              <a:defRPr sz="1800"/>
            </a:pPr>
            <a:r>
              <a:rPr lang="en-GB" sz="1100" dirty="0">
                <a:solidFill>
                  <a:schemeClr val="bg1"/>
                </a:solidFill>
                <a:latin typeface="Calibri"/>
                <a:cs typeface="Calibri"/>
              </a:rPr>
              <a:t>Available Capabilities….</a:t>
            </a:r>
            <a:endParaRPr sz="1100" dirty="0">
              <a:solidFill>
                <a:schemeClr val="bg1"/>
              </a:solidFill>
              <a:latin typeface="Calibri"/>
              <a:cs typeface="Calibri"/>
            </a:endParaRPr>
          </a:p>
        </p:txBody>
      </p:sp>
      <p:sp>
        <p:nvSpPr>
          <p:cNvPr id="138" name="Shape 58">
            <a:extLst>
              <a:ext uri="{FF2B5EF4-FFF2-40B4-BE49-F238E27FC236}">
                <a16:creationId xmlns:a16="http://schemas.microsoft.com/office/drawing/2014/main" id="{D869323E-DAAC-464A-9FBF-0142CA8D2C0E}"/>
              </a:ext>
            </a:extLst>
          </p:cNvPr>
          <p:cNvSpPr/>
          <p:nvPr/>
        </p:nvSpPr>
        <p:spPr>
          <a:xfrm>
            <a:off x="8061891" y="4985379"/>
            <a:ext cx="1002535" cy="402921"/>
          </a:xfrm>
          <a:prstGeom prst="rect">
            <a:avLst/>
          </a:prstGeom>
          <a:solidFill>
            <a:schemeClr val="bg2">
              <a:lumMod val="50000"/>
            </a:schemeClr>
          </a:solidFill>
          <a:ln w="12700" cap="flat">
            <a:solidFill>
              <a:schemeClr val="bg1"/>
            </a:solidFill>
            <a:miter lim="400000"/>
          </a:ln>
          <a:effectLst/>
          <a:extLst>
            <a:ext uri="{C572A759-6A51-4108-AA02-DFA0A04FC94B}">
              <ma14:wrappingTextBoxFlag xmlns="" xmlns:ma14="http://schemas.microsoft.com/office/mac/drawingml/2011/main" val="1"/>
            </a:ext>
          </a:extLst>
        </p:spPr>
        <p:txBody>
          <a:bodyPr wrap="square" lIns="31872" tIns="31872" rIns="31872" bIns="31872" numCol="1" anchor="ctr">
            <a:spAutoFit/>
          </a:bodyPr>
          <a:lstStyle>
            <a:lvl1pPr>
              <a:defRPr sz="3100"/>
            </a:lvl1pPr>
          </a:lstStyle>
          <a:p>
            <a:pPr algn="ctr">
              <a:defRPr sz="1800"/>
            </a:pPr>
            <a:r>
              <a:rPr lang="en-GB" sz="1100" dirty="0">
                <a:solidFill>
                  <a:schemeClr val="bg1"/>
                </a:solidFill>
                <a:latin typeface="Calibri"/>
                <a:cs typeface="Calibri"/>
              </a:rPr>
              <a:t>Create anytime anywhere</a:t>
            </a:r>
            <a:endParaRPr sz="1100" dirty="0">
              <a:solidFill>
                <a:schemeClr val="bg1"/>
              </a:solidFill>
              <a:latin typeface="Calibri"/>
              <a:cs typeface="Calibri"/>
            </a:endParaRPr>
          </a:p>
        </p:txBody>
      </p:sp>
      <p:sp>
        <p:nvSpPr>
          <p:cNvPr id="139" name="Shape 58">
            <a:extLst>
              <a:ext uri="{FF2B5EF4-FFF2-40B4-BE49-F238E27FC236}">
                <a16:creationId xmlns:a16="http://schemas.microsoft.com/office/drawing/2014/main" id="{13433518-34A1-AB40-B588-4D31A45AE32A}"/>
              </a:ext>
            </a:extLst>
          </p:cNvPr>
          <p:cNvSpPr/>
          <p:nvPr/>
        </p:nvSpPr>
        <p:spPr>
          <a:xfrm>
            <a:off x="4920192" y="3586584"/>
            <a:ext cx="1282045" cy="549115"/>
          </a:xfrm>
          <a:prstGeom prst="rect">
            <a:avLst/>
          </a:prstGeom>
          <a:solidFill>
            <a:srgbClr val="92D050"/>
          </a:solidFill>
          <a:ln>
            <a:solidFill>
              <a:srgbClr val="FFFFFF"/>
            </a:solidFill>
          </a:ln>
          <a:extLst>
            <a:ext uri="{C572A759-6A51-4108-AA02-DFA0A04FC94B}">
              <ma14:wrappingTextBoxFlag xmlns="" xmlns:ma14="http://schemas.microsoft.com/office/mac/drawingml/2011/main" val="1"/>
            </a:ext>
          </a:extLst>
        </p:spPr>
        <p:style>
          <a:lnRef idx="1">
            <a:schemeClr val="dk1"/>
          </a:lnRef>
          <a:fillRef idx="2">
            <a:schemeClr val="dk1"/>
          </a:fillRef>
          <a:effectRef idx="1">
            <a:schemeClr val="dk1"/>
          </a:effectRef>
          <a:fontRef idx="minor">
            <a:schemeClr val="dk1"/>
          </a:fontRef>
        </p:style>
        <p:txBody>
          <a:bodyPr wrap="square" lIns="31872" tIns="31872" rIns="31872" bIns="31872" numCol="1" anchor="ctr">
            <a:spAutoFit/>
          </a:bodyPr>
          <a:lstStyle>
            <a:lvl1pPr>
              <a:defRPr sz="3100"/>
            </a:lvl1pPr>
          </a:lstStyle>
          <a:p>
            <a:pPr lvl="0" algn="ctr">
              <a:defRPr sz="1800"/>
            </a:pPr>
            <a:r>
              <a:rPr lang="en-GB" sz="1050" dirty="0"/>
              <a:t>Live notification of new, updated </a:t>
            </a:r>
          </a:p>
          <a:p>
            <a:pPr lvl="0" algn="ctr">
              <a:defRPr sz="1800"/>
            </a:pPr>
            <a:r>
              <a:rPr lang="en-GB" sz="1050" dirty="0"/>
              <a:t>or closed </a:t>
            </a:r>
            <a:r>
              <a:rPr lang="en-GB" sz="1050" dirty="0" err="1"/>
              <a:t>eSP</a:t>
            </a:r>
            <a:r>
              <a:rPr lang="en-GB" sz="1050" dirty="0"/>
              <a:t> records </a:t>
            </a:r>
          </a:p>
        </p:txBody>
      </p:sp>
      <p:sp>
        <p:nvSpPr>
          <p:cNvPr id="140" name="Shape 58">
            <a:extLst>
              <a:ext uri="{FF2B5EF4-FFF2-40B4-BE49-F238E27FC236}">
                <a16:creationId xmlns:a16="http://schemas.microsoft.com/office/drawing/2014/main" id="{736BFE13-5EC5-4D40-95BD-5D3AD243940C}"/>
              </a:ext>
            </a:extLst>
          </p:cNvPr>
          <p:cNvSpPr/>
          <p:nvPr/>
        </p:nvSpPr>
        <p:spPr>
          <a:xfrm>
            <a:off x="4028942" y="4987831"/>
            <a:ext cx="796796" cy="402921"/>
          </a:xfrm>
          <a:prstGeom prst="rect">
            <a:avLst/>
          </a:prstGeom>
          <a:solidFill>
            <a:schemeClr val="bg2">
              <a:lumMod val="50000"/>
            </a:schemeClr>
          </a:solidFill>
          <a:ln w="12700" cap="flat">
            <a:solidFill>
              <a:schemeClr val="bg1"/>
            </a:solidFill>
            <a:miter lim="400000"/>
          </a:ln>
          <a:effectLst/>
          <a:extLst>
            <a:ext uri="{C572A759-6A51-4108-AA02-DFA0A04FC94B}">
              <ma14:wrappingTextBoxFlag xmlns="" xmlns:ma14="http://schemas.microsoft.com/office/mac/drawingml/2011/main" val="1"/>
            </a:ext>
          </a:extLst>
        </p:spPr>
        <p:txBody>
          <a:bodyPr wrap="square" lIns="31872" tIns="31872" rIns="31872" bIns="31872" numCol="1" anchor="ctr">
            <a:spAutoFit/>
          </a:bodyPr>
          <a:lstStyle>
            <a:lvl1pPr>
              <a:defRPr sz="3100"/>
            </a:lvl1pPr>
          </a:lstStyle>
          <a:p>
            <a:pPr algn="ctr">
              <a:defRPr sz="1800"/>
            </a:pPr>
            <a:r>
              <a:rPr lang="en-GB" sz="1100" dirty="0">
                <a:solidFill>
                  <a:schemeClr val="bg1"/>
                </a:solidFill>
                <a:latin typeface="Calibri"/>
                <a:cs typeface="Calibri"/>
              </a:rPr>
              <a:t>Live </a:t>
            </a:r>
          </a:p>
          <a:p>
            <a:pPr algn="ctr">
              <a:defRPr sz="1800"/>
            </a:pPr>
            <a:r>
              <a:rPr lang="en-GB" sz="1100" dirty="0">
                <a:solidFill>
                  <a:schemeClr val="bg1"/>
                </a:solidFill>
                <a:latin typeface="Calibri"/>
                <a:cs typeface="Calibri"/>
              </a:rPr>
              <a:t>Notifications </a:t>
            </a:r>
            <a:endParaRPr sz="1100" dirty="0">
              <a:solidFill>
                <a:schemeClr val="bg1"/>
              </a:solidFill>
              <a:latin typeface="Calibri"/>
              <a:cs typeface="Calibri"/>
            </a:endParaRPr>
          </a:p>
        </p:txBody>
      </p:sp>
      <p:sp>
        <p:nvSpPr>
          <p:cNvPr id="141" name="Shape 71">
            <a:extLst>
              <a:ext uri="{FF2B5EF4-FFF2-40B4-BE49-F238E27FC236}">
                <a16:creationId xmlns:a16="http://schemas.microsoft.com/office/drawing/2014/main" id="{984A7348-DB17-DE4F-A2A8-ADDB42C6D3A1}"/>
              </a:ext>
            </a:extLst>
          </p:cNvPr>
          <p:cNvSpPr/>
          <p:nvPr/>
        </p:nvSpPr>
        <p:spPr>
          <a:xfrm flipH="1" flipV="1">
            <a:off x="6697786" y="3392425"/>
            <a:ext cx="13422" cy="904934"/>
          </a:xfrm>
          <a:prstGeom prst="line">
            <a:avLst/>
          </a:prstGeom>
          <a:noFill/>
          <a:ln w="19050" cap="flat">
            <a:solidFill>
              <a:srgbClr val="000000"/>
            </a:solidFill>
            <a:prstDash val="solid"/>
            <a:miter lim="400000"/>
            <a:headEnd type="none" w="lg" len="lg"/>
            <a:tailEnd type="stealth" w="lg" len="lg"/>
          </a:ln>
          <a:effectLst/>
        </p:spPr>
        <p:txBody>
          <a:bodyPr wrap="square" lIns="0" tIns="0" rIns="0" bIns="0" numCol="1" anchor="t">
            <a:noAutofit/>
          </a:bodyPr>
          <a:lstStyle/>
          <a:p>
            <a:pPr lvl="0">
              <a:defRPr sz="4000">
                <a:solidFill>
                  <a:srgbClr val="FFFFFF"/>
                </a:solidFill>
                <a:effectLst>
                  <a:outerShdw blurRad="38100" dist="12700" dir="5400000" rotWithShape="0">
                    <a:srgbClr val="000000">
                      <a:alpha val="50000"/>
                    </a:srgbClr>
                  </a:outerShdw>
                </a:effectLst>
              </a:defRPr>
            </a:pPr>
            <a:endParaRPr dirty="0"/>
          </a:p>
        </p:txBody>
      </p:sp>
      <p:grpSp>
        <p:nvGrpSpPr>
          <p:cNvPr id="12" name="Group 11">
            <a:extLst>
              <a:ext uri="{FF2B5EF4-FFF2-40B4-BE49-F238E27FC236}">
                <a16:creationId xmlns:a16="http://schemas.microsoft.com/office/drawing/2014/main" id="{45C280F4-E4C1-4741-AFBF-45D141E10ADF}"/>
              </a:ext>
            </a:extLst>
          </p:cNvPr>
          <p:cNvGrpSpPr/>
          <p:nvPr/>
        </p:nvGrpSpPr>
        <p:grpSpPr>
          <a:xfrm>
            <a:off x="5926347" y="442425"/>
            <a:ext cx="1034170" cy="896699"/>
            <a:chOff x="6051327" y="914066"/>
            <a:chExt cx="1034170" cy="896699"/>
          </a:xfrm>
        </p:grpSpPr>
        <p:grpSp>
          <p:nvGrpSpPr>
            <p:cNvPr id="118" name="Group 117">
              <a:extLst>
                <a:ext uri="{FF2B5EF4-FFF2-40B4-BE49-F238E27FC236}">
                  <a16:creationId xmlns:a16="http://schemas.microsoft.com/office/drawing/2014/main" id="{2115C5BF-D627-6349-B4E4-420B84BAA4AA}"/>
                </a:ext>
              </a:extLst>
            </p:cNvPr>
            <p:cNvGrpSpPr/>
            <p:nvPr/>
          </p:nvGrpSpPr>
          <p:grpSpPr>
            <a:xfrm>
              <a:off x="6051327" y="914066"/>
              <a:ext cx="1034170" cy="896699"/>
              <a:chOff x="2900601" y="5270135"/>
              <a:chExt cx="1410361" cy="1087449"/>
            </a:xfrm>
          </p:grpSpPr>
          <p:sp>
            <p:nvSpPr>
              <p:cNvPr id="119" name="Rounded Rectangle 118">
                <a:extLst>
                  <a:ext uri="{FF2B5EF4-FFF2-40B4-BE49-F238E27FC236}">
                    <a16:creationId xmlns:a16="http://schemas.microsoft.com/office/drawing/2014/main" id="{2BED773A-F11F-4F49-A402-B89ECEAAE4EF}"/>
                  </a:ext>
                </a:extLst>
              </p:cNvPr>
              <p:cNvSpPr/>
              <p:nvPr/>
            </p:nvSpPr>
            <p:spPr>
              <a:xfrm>
                <a:off x="2900601" y="5270135"/>
                <a:ext cx="1410361" cy="1087449"/>
              </a:xfrm>
              <a:prstGeom prst="roundRect">
                <a:avLst/>
              </a:prstGeom>
              <a:solidFill>
                <a:srgbClr val="FFFFFF"/>
              </a:solidFill>
              <a:ln w="25400" cap="flat">
                <a:solidFill>
                  <a:schemeClr val="bg1">
                    <a:lumMod val="65000"/>
                  </a:schemeClr>
                </a:solidFill>
                <a:prstDash val="solid"/>
                <a:miter lim="400000"/>
              </a:ln>
              <a:effectLst/>
              <a:scene3d>
                <a:camera prst="orthographicFront"/>
                <a:lightRig rig="threePt" dir="t"/>
              </a:scene3d>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lang="en-US" dirty="0">
                  <a:effectLst>
                    <a:outerShdw blurRad="38100" dist="12700" dir="5400000" rotWithShape="0">
                      <a:srgbClr val="000000">
                        <a:alpha val="50000"/>
                      </a:srgbClr>
                    </a:outerShdw>
                  </a:effectLst>
                  <a:latin typeface="Gill Sans"/>
                  <a:ea typeface="Gill Sans"/>
                  <a:cs typeface="Gill Sans"/>
                  <a:sym typeface="Gill Sans"/>
                </a:endParaRPr>
              </a:p>
              <a:p>
                <a:pPr marL="0" marR="0" indent="0" algn="ctr" defTabSz="584200" rtl="0" fontAlgn="auto" latinLnBrk="1" hangingPunct="0">
                  <a:lnSpc>
                    <a:spcPct val="100000"/>
                  </a:lnSpc>
                  <a:spcBef>
                    <a:spcPts val="0"/>
                  </a:spcBef>
                  <a:spcAft>
                    <a:spcPts val="0"/>
                  </a:spcAft>
                  <a:buClrTx/>
                  <a:buSzTx/>
                  <a:buFontTx/>
                  <a:buNone/>
                  <a:tabLst/>
                </a:pPr>
                <a:r>
                  <a:rPr lang="en-US" sz="1400" dirty="0">
                    <a:effectLst>
                      <a:outerShdw blurRad="38100" dist="12700" dir="5400000" rotWithShape="0">
                        <a:srgbClr val="000000">
                          <a:alpha val="50000"/>
                        </a:srgbClr>
                      </a:outerShdw>
                    </a:effectLst>
                    <a:latin typeface="Gill Sans"/>
                    <a:ea typeface="Gill Sans"/>
                    <a:cs typeface="Gill Sans"/>
                    <a:sym typeface="Gill Sans"/>
                  </a:rPr>
                  <a:t>IDCR</a:t>
                </a:r>
              </a:p>
              <a:p>
                <a:pPr marL="0" marR="0" indent="0" algn="ctr" defTabSz="584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a:ln>
                      <a:noFill/>
                    </a:ln>
                    <a:effectLst>
                      <a:outerShdw blurRad="38100" dist="12700" dir="5400000" rotWithShape="0">
                        <a:srgbClr val="000000">
                          <a:alpha val="50000"/>
                        </a:srgbClr>
                      </a:outerShdw>
                    </a:effectLst>
                    <a:uFillTx/>
                    <a:latin typeface="Gill Sans"/>
                    <a:ea typeface="Gill Sans"/>
                    <a:cs typeface="Gill Sans"/>
                    <a:sym typeface="Gill Sans"/>
                  </a:rPr>
                  <a:t>service</a:t>
                </a:r>
              </a:p>
            </p:txBody>
          </p:sp>
          <p:pic>
            <p:nvPicPr>
              <p:cNvPr id="124" name="Picture 49" descr="fhir-logo-www.png">
                <a:extLst>
                  <a:ext uri="{FF2B5EF4-FFF2-40B4-BE49-F238E27FC236}">
                    <a16:creationId xmlns:a16="http://schemas.microsoft.com/office/drawing/2014/main" id="{888FB19A-B25A-5347-BB73-F18A41925C17}"/>
                  </a:ext>
                </a:extLst>
              </p:cNvPr>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3013276" y="5342832"/>
                <a:ext cx="891365" cy="382013"/>
              </a:xfrm>
              <a:prstGeom prst="rect">
                <a:avLst/>
              </a:prstGeom>
              <a:noFill/>
              <a:ln>
                <a:noFill/>
              </a:ln>
              <a:scene3d>
                <a:camera prst="orthographicFront"/>
                <a:lightRig rig="threePt" dir="t"/>
              </a:scene3d>
              <a:sp3d/>
              <a:extLst/>
            </p:spPr>
          </p:pic>
        </p:grpSp>
        <p:pic>
          <p:nvPicPr>
            <p:cNvPr id="116" name="Picture 115" descr="Icon-40@2x.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797726" y="974011"/>
              <a:ext cx="200868" cy="200219"/>
            </a:xfrm>
            <a:prstGeom prst="rect">
              <a:avLst/>
            </a:prstGeom>
            <a:ln>
              <a:noFill/>
            </a:ln>
          </p:spPr>
        </p:pic>
      </p:grpSp>
      <p:sp>
        <p:nvSpPr>
          <p:cNvPr id="142" name="Shape 71">
            <a:extLst>
              <a:ext uri="{FF2B5EF4-FFF2-40B4-BE49-F238E27FC236}">
                <a16:creationId xmlns:a16="http://schemas.microsoft.com/office/drawing/2014/main" id="{141E0F5A-F846-F64C-8707-1FCF2BEEB5BD}"/>
              </a:ext>
            </a:extLst>
          </p:cNvPr>
          <p:cNvSpPr/>
          <p:nvPr/>
        </p:nvSpPr>
        <p:spPr>
          <a:xfrm flipH="1" flipV="1">
            <a:off x="6440370" y="1332877"/>
            <a:ext cx="6035" cy="922511"/>
          </a:xfrm>
          <a:prstGeom prst="line">
            <a:avLst/>
          </a:prstGeom>
          <a:noFill/>
          <a:ln w="19050" cap="flat">
            <a:solidFill>
              <a:srgbClr val="000000"/>
            </a:solidFill>
            <a:prstDash val="solid"/>
            <a:miter lim="400000"/>
            <a:headEnd type="stealth" w="lg" len="lg"/>
            <a:tailEnd type="stealth" w="lg" len="lg"/>
          </a:ln>
          <a:effectLst/>
        </p:spPr>
        <p:txBody>
          <a:bodyPr wrap="square" lIns="0" tIns="0" rIns="0" bIns="0" numCol="1" anchor="t">
            <a:noAutofit/>
          </a:bodyPr>
          <a:lstStyle/>
          <a:p>
            <a:pPr lvl="0">
              <a:defRPr sz="4000">
                <a:solidFill>
                  <a:srgbClr val="FFFFFF"/>
                </a:solidFill>
                <a:effectLst>
                  <a:outerShdw blurRad="38100" dist="12700" dir="5400000" rotWithShape="0">
                    <a:srgbClr val="000000">
                      <a:alpha val="50000"/>
                    </a:srgbClr>
                  </a:outerShdw>
                </a:effectLst>
              </a:defRPr>
            </a:pPr>
            <a:endParaRPr dirty="0"/>
          </a:p>
        </p:txBody>
      </p:sp>
      <p:sp>
        <p:nvSpPr>
          <p:cNvPr id="143" name="Shape 58">
            <a:extLst>
              <a:ext uri="{FF2B5EF4-FFF2-40B4-BE49-F238E27FC236}">
                <a16:creationId xmlns:a16="http://schemas.microsoft.com/office/drawing/2014/main" id="{FC20ED6D-2953-6C4F-AA1E-BFC9CCC114A7}"/>
              </a:ext>
            </a:extLst>
          </p:cNvPr>
          <p:cNvSpPr/>
          <p:nvPr/>
        </p:nvSpPr>
        <p:spPr>
          <a:xfrm>
            <a:off x="5872707" y="1573984"/>
            <a:ext cx="1154726" cy="372143"/>
          </a:xfrm>
          <a:prstGeom prst="rect">
            <a:avLst/>
          </a:prstGeom>
          <a:solidFill>
            <a:srgbClr val="92D050"/>
          </a:solidFill>
          <a:ln>
            <a:solidFill>
              <a:srgbClr val="FFFFFF"/>
            </a:solidFill>
          </a:ln>
          <a:extLst>
            <a:ext uri="{C572A759-6A51-4108-AA02-DFA0A04FC94B}">
              <ma14:wrappingTextBoxFlag xmlns="" xmlns:ma14="http://schemas.microsoft.com/office/mac/drawingml/2011/main" val="1"/>
            </a:ext>
          </a:extLst>
        </p:spPr>
        <p:style>
          <a:lnRef idx="1">
            <a:schemeClr val="dk1"/>
          </a:lnRef>
          <a:fillRef idx="2">
            <a:schemeClr val="dk1"/>
          </a:fillRef>
          <a:effectRef idx="1">
            <a:schemeClr val="dk1"/>
          </a:effectRef>
          <a:fontRef idx="minor">
            <a:schemeClr val="dk1"/>
          </a:fontRef>
        </p:style>
        <p:txBody>
          <a:bodyPr wrap="square" lIns="31872" tIns="31872" rIns="31872" bIns="31872" numCol="1" anchor="ctr">
            <a:spAutoFit/>
          </a:bodyPr>
          <a:lstStyle>
            <a:lvl1pPr>
              <a:defRPr sz="3100"/>
            </a:lvl1pPr>
          </a:lstStyle>
          <a:p>
            <a:pPr lvl="0" algn="ctr">
              <a:defRPr sz="1800"/>
            </a:pPr>
            <a:r>
              <a:rPr lang="en-GB" sz="1000" dirty="0">
                <a:solidFill>
                  <a:schemeClr val="tx1"/>
                </a:solidFill>
              </a:rPr>
              <a:t>Contextual access</a:t>
            </a:r>
          </a:p>
          <a:p>
            <a:pPr lvl="0" algn="ctr">
              <a:defRPr sz="1800"/>
            </a:pPr>
            <a:r>
              <a:rPr lang="en-GB" sz="1000" dirty="0">
                <a:solidFill>
                  <a:schemeClr val="tx1"/>
                </a:solidFill>
              </a:rPr>
              <a:t>Read &amp; Write </a:t>
            </a:r>
            <a:endParaRPr sz="1000" dirty="0">
              <a:solidFill>
                <a:schemeClr val="tx1"/>
              </a:solidFill>
            </a:endParaRPr>
          </a:p>
        </p:txBody>
      </p:sp>
      <p:sp>
        <p:nvSpPr>
          <p:cNvPr id="144" name="Action Button: Forward or Next 143">
            <a:hlinkClick r:id="rId21" action="ppaction://hlinkfile" highlightClick="1"/>
            <a:extLst>
              <a:ext uri="{FF2B5EF4-FFF2-40B4-BE49-F238E27FC236}">
                <a16:creationId xmlns:a16="http://schemas.microsoft.com/office/drawing/2014/main" id="{CFA2846B-79CB-2648-AF66-DBAA89C390B2}"/>
              </a:ext>
            </a:extLst>
          </p:cNvPr>
          <p:cNvSpPr/>
          <p:nvPr/>
        </p:nvSpPr>
        <p:spPr>
          <a:xfrm>
            <a:off x="10667701" y="4914783"/>
            <a:ext cx="243744" cy="267314"/>
          </a:xfrm>
          <a:prstGeom prst="actionButtonForwardNex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Cloud 3">
            <a:extLst>
              <a:ext uri="{FF2B5EF4-FFF2-40B4-BE49-F238E27FC236}">
                <a16:creationId xmlns:a16="http://schemas.microsoft.com/office/drawing/2014/main" id="{F89D8858-3B26-4E49-B4F5-B0AC127DD4BB}"/>
              </a:ext>
            </a:extLst>
          </p:cNvPr>
          <p:cNvSpPr/>
          <p:nvPr/>
        </p:nvSpPr>
        <p:spPr>
          <a:xfrm>
            <a:off x="7461802" y="601088"/>
            <a:ext cx="1759188" cy="108414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Patient Demographic Service (PDS)</a:t>
            </a:r>
          </a:p>
        </p:txBody>
      </p:sp>
      <p:sp>
        <p:nvSpPr>
          <p:cNvPr id="88" name="Shape 71">
            <a:extLst>
              <a:ext uri="{FF2B5EF4-FFF2-40B4-BE49-F238E27FC236}">
                <a16:creationId xmlns:a16="http://schemas.microsoft.com/office/drawing/2014/main" id="{338FCE5D-223C-0F43-90D4-10ED6887F855}"/>
              </a:ext>
            </a:extLst>
          </p:cNvPr>
          <p:cNvSpPr/>
          <p:nvPr/>
        </p:nvSpPr>
        <p:spPr>
          <a:xfrm flipV="1">
            <a:off x="7003885" y="1573983"/>
            <a:ext cx="781315" cy="708608"/>
          </a:xfrm>
          <a:prstGeom prst="line">
            <a:avLst/>
          </a:prstGeom>
          <a:noFill/>
          <a:ln w="19050" cap="flat">
            <a:solidFill>
              <a:srgbClr val="000000"/>
            </a:solidFill>
            <a:prstDash val="solid"/>
            <a:miter lim="400000"/>
            <a:headEnd type="stealth" w="lg" len="lg"/>
            <a:tailEnd type="stealth" w="lg" len="lg"/>
          </a:ln>
          <a:effectLst/>
        </p:spPr>
        <p:txBody>
          <a:bodyPr wrap="square" lIns="0" tIns="0" rIns="0" bIns="0" numCol="1" anchor="t">
            <a:noAutofit/>
          </a:bodyPr>
          <a:lstStyle/>
          <a:p>
            <a:pPr lvl="0">
              <a:defRPr sz="4000">
                <a:solidFill>
                  <a:srgbClr val="FFFFFF"/>
                </a:solidFill>
                <a:effectLst>
                  <a:outerShdw blurRad="38100" dist="12700" dir="5400000" rotWithShape="0">
                    <a:srgbClr val="000000">
                      <a:alpha val="50000"/>
                    </a:srgbClr>
                  </a:outerShdw>
                </a:effectLst>
              </a:defRPr>
            </a:pPr>
            <a:endParaRPr dirty="0"/>
          </a:p>
        </p:txBody>
      </p:sp>
      <p:sp>
        <p:nvSpPr>
          <p:cNvPr id="102" name="Action Button: Forward or Next 101">
            <a:hlinkClick r:id="rId22" action="ppaction://hlinkpres?slideindex=1&amp;slidetitle=" highlightClick="1"/>
            <a:extLst>
              <a:ext uri="{FF2B5EF4-FFF2-40B4-BE49-F238E27FC236}">
                <a16:creationId xmlns:a16="http://schemas.microsoft.com/office/drawing/2014/main" id="{2AE313E3-26FD-724B-94AE-8163CE3D33FB}"/>
              </a:ext>
            </a:extLst>
          </p:cNvPr>
          <p:cNvSpPr/>
          <p:nvPr/>
        </p:nvSpPr>
        <p:spPr>
          <a:xfrm>
            <a:off x="10730818" y="3387650"/>
            <a:ext cx="243744" cy="267314"/>
          </a:xfrm>
          <a:prstGeom prst="actionButtonForwardNex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8970665"/>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wipe(down)">
                                      <p:cBhvr>
                                        <p:cTn id="7" dur="500"/>
                                        <p:tgtEl>
                                          <p:spTgt spid="13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dissolve">
                                      <p:cBhvr>
                                        <p:cTn id="10" dur="500"/>
                                        <p:tgtEl>
                                          <p:spTgt spid="12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04"/>
                                        </p:tgtEl>
                                        <p:attrNameLst>
                                          <p:attrName>style.visibility</p:attrName>
                                        </p:attrNameLst>
                                      </p:cBhvr>
                                      <p:to>
                                        <p:strVal val="visible"/>
                                      </p:to>
                                    </p:set>
                                    <p:animEffect transition="in" filter="dissolve">
                                      <p:cBhvr>
                                        <p:cTn id="15" dur="500"/>
                                        <p:tgtEl>
                                          <p:spTgt spid="10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1"/>
                                        </p:tgtEl>
                                        <p:attrNameLst>
                                          <p:attrName>style.visibility</p:attrName>
                                        </p:attrNameLst>
                                      </p:cBhvr>
                                      <p:to>
                                        <p:strVal val="visible"/>
                                      </p:to>
                                    </p:set>
                                    <p:animEffect transition="in" filter="dissolve">
                                      <p:cBhvr>
                                        <p:cTn id="18" dur="500"/>
                                        <p:tgtEl>
                                          <p:spTgt spid="81"/>
                                        </p:tgtEl>
                                      </p:cBhvr>
                                    </p:animEffect>
                                  </p:childTnLst>
                                </p:cTn>
                              </p:par>
                            </p:childTnLst>
                          </p:cTn>
                        </p:par>
                        <p:par>
                          <p:cTn id="19" fill="hold">
                            <p:stCondLst>
                              <p:cond delay="500"/>
                            </p:stCondLst>
                            <p:childTnLst>
                              <p:par>
                                <p:cTn id="20" presetID="22" presetClass="entr" presetSubtype="1" fill="hold" grpId="0" nodeType="after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wipe(up)">
                                      <p:cBhvr>
                                        <p:cTn id="22" dur="500"/>
                                        <p:tgtEl>
                                          <p:spTgt spid="70"/>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93"/>
                                        </p:tgtEl>
                                        <p:attrNameLst>
                                          <p:attrName>style.visibility</p:attrName>
                                        </p:attrNameLst>
                                      </p:cBhvr>
                                      <p:to>
                                        <p:strVal val="visible"/>
                                      </p:to>
                                    </p:set>
                                    <p:animEffect transition="in" filter="wipe(up)">
                                      <p:cBhvr>
                                        <p:cTn id="25" dur="500"/>
                                        <p:tgtEl>
                                          <p:spTgt spid="93"/>
                                        </p:tgtEl>
                                      </p:cBhvr>
                                    </p:animEffect>
                                  </p:childTnLst>
                                </p:cTn>
                              </p:par>
                            </p:childTnLst>
                          </p:cTn>
                        </p:par>
                        <p:par>
                          <p:cTn id="26" fill="hold">
                            <p:stCondLst>
                              <p:cond delay="1000"/>
                            </p:stCondLst>
                            <p:childTnLst>
                              <p:par>
                                <p:cTn id="27" presetID="22" presetClass="entr" presetSubtype="1" fill="hold" grpId="0"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up)">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133"/>
                                        </p:tgtEl>
                                        <p:attrNameLst>
                                          <p:attrName>style.visibility</p:attrName>
                                        </p:attrNameLst>
                                      </p:cBhvr>
                                      <p:to>
                                        <p:strVal val="visible"/>
                                      </p:to>
                                    </p:set>
                                    <p:animEffect transition="in" filter="dissolve">
                                      <p:cBhvr>
                                        <p:cTn id="34" dur="500"/>
                                        <p:tgtEl>
                                          <p:spTgt spid="133"/>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74"/>
                                        </p:tgtEl>
                                        <p:attrNameLst>
                                          <p:attrName>style.visibility</p:attrName>
                                        </p:attrNameLst>
                                      </p:cBhvr>
                                      <p:to>
                                        <p:strVal val="visible"/>
                                      </p:to>
                                    </p:set>
                                    <p:animEffect transition="in" filter="dissolve">
                                      <p:cBhvr>
                                        <p:cTn id="39" dur="500"/>
                                        <p:tgtEl>
                                          <p:spTgt spid="74"/>
                                        </p:tgtEl>
                                      </p:cBhvr>
                                    </p:animEffect>
                                  </p:childTnLst>
                                </p:cTn>
                              </p:par>
                            </p:childTnLst>
                          </p:cTn>
                        </p:par>
                        <p:par>
                          <p:cTn id="40" fill="hold">
                            <p:stCondLst>
                              <p:cond delay="500"/>
                            </p:stCondLst>
                            <p:childTnLst>
                              <p:par>
                                <p:cTn id="41" presetID="9" presetClass="entr" presetSubtype="0" fill="hold" grpId="0" nodeType="afterEffect">
                                  <p:stCondLst>
                                    <p:cond delay="0"/>
                                  </p:stCondLst>
                                  <p:childTnLst>
                                    <p:set>
                                      <p:cBhvr>
                                        <p:cTn id="42" dur="1" fill="hold">
                                          <p:stCondLst>
                                            <p:cond delay="0"/>
                                          </p:stCondLst>
                                        </p:cTn>
                                        <p:tgtEl>
                                          <p:spTgt spid="87"/>
                                        </p:tgtEl>
                                        <p:attrNameLst>
                                          <p:attrName>style.visibility</p:attrName>
                                        </p:attrNameLst>
                                      </p:cBhvr>
                                      <p:to>
                                        <p:strVal val="visible"/>
                                      </p:to>
                                    </p:set>
                                    <p:animEffect transition="in" filter="dissolve">
                                      <p:cBhvr>
                                        <p:cTn id="43" dur="500"/>
                                        <p:tgtEl>
                                          <p:spTgt spid="87"/>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59"/>
                                        </p:tgtEl>
                                        <p:attrNameLst>
                                          <p:attrName>style.visibility</p:attrName>
                                        </p:attrNameLst>
                                      </p:cBhvr>
                                      <p:to>
                                        <p:strVal val="visible"/>
                                      </p:to>
                                    </p:set>
                                    <p:animEffect transition="in" filter="wipe(left)">
                                      <p:cBhvr>
                                        <p:cTn id="48" dur="500"/>
                                        <p:tgtEl>
                                          <p:spTgt spid="59"/>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14"/>
                                        </p:tgtEl>
                                        <p:attrNameLst>
                                          <p:attrName>style.visibility</p:attrName>
                                        </p:attrNameLst>
                                      </p:cBhvr>
                                      <p:to>
                                        <p:strVal val="visible"/>
                                      </p:to>
                                    </p:set>
                                    <p:animEffect transition="in" filter="wipe(down)">
                                      <p:cBhvr>
                                        <p:cTn id="51" dur="500"/>
                                        <p:tgtEl>
                                          <p:spTgt spid="114"/>
                                        </p:tgtEl>
                                      </p:cBhvr>
                                    </p:animEffect>
                                  </p:childTnLst>
                                </p:cTn>
                              </p:par>
                            </p:childTnLst>
                          </p:cTn>
                        </p:par>
                        <p:par>
                          <p:cTn id="52" fill="hold">
                            <p:stCondLst>
                              <p:cond delay="500"/>
                            </p:stCondLst>
                            <p:childTnLst>
                              <p:par>
                                <p:cTn id="53" presetID="22" presetClass="entr" presetSubtype="8" fill="hold" grpId="0" nodeType="afterEffect">
                                  <p:stCondLst>
                                    <p:cond delay="0"/>
                                  </p:stCondLst>
                                  <p:childTnLst>
                                    <p:set>
                                      <p:cBhvr>
                                        <p:cTn id="54" dur="1" fill="hold">
                                          <p:stCondLst>
                                            <p:cond delay="0"/>
                                          </p:stCondLst>
                                        </p:cTn>
                                        <p:tgtEl>
                                          <p:spTgt spid="108"/>
                                        </p:tgtEl>
                                        <p:attrNameLst>
                                          <p:attrName>style.visibility</p:attrName>
                                        </p:attrNameLst>
                                      </p:cBhvr>
                                      <p:to>
                                        <p:strVal val="visible"/>
                                      </p:to>
                                    </p:set>
                                    <p:animEffect transition="in" filter="wipe(left)">
                                      <p:cBhvr>
                                        <p:cTn id="55" dur="500"/>
                                        <p:tgtEl>
                                          <p:spTgt spid="108"/>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109"/>
                                        </p:tgtEl>
                                        <p:attrNameLst>
                                          <p:attrName>style.visibility</p:attrName>
                                        </p:attrNameLst>
                                      </p:cBhvr>
                                      <p:to>
                                        <p:strVal val="visible"/>
                                      </p:to>
                                    </p:set>
                                    <p:animEffect transition="in" filter="wipe(left)">
                                      <p:cBhvr>
                                        <p:cTn id="58" dur="500"/>
                                        <p:tgtEl>
                                          <p:spTgt spid="109"/>
                                        </p:tgtEl>
                                      </p:cBhvr>
                                    </p:animEffect>
                                  </p:childTnLst>
                                </p:cTn>
                              </p:par>
                              <p:par>
                                <p:cTn id="59" presetID="22" presetClass="entr" presetSubtype="1" fill="hold" grpId="0" nodeType="withEffect">
                                  <p:stCondLst>
                                    <p:cond delay="0"/>
                                  </p:stCondLst>
                                  <p:childTnLst>
                                    <p:set>
                                      <p:cBhvr>
                                        <p:cTn id="60" dur="1" fill="hold">
                                          <p:stCondLst>
                                            <p:cond delay="0"/>
                                          </p:stCondLst>
                                        </p:cTn>
                                        <p:tgtEl>
                                          <p:spTgt spid="135"/>
                                        </p:tgtEl>
                                        <p:attrNameLst>
                                          <p:attrName>style.visibility</p:attrName>
                                        </p:attrNameLst>
                                      </p:cBhvr>
                                      <p:to>
                                        <p:strVal val="visible"/>
                                      </p:to>
                                    </p:set>
                                    <p:animEffect transition="in" filter="wipe(up)">
                                      <p:cBhvr>
                                        <p:cTn id="61" dur="500"/>
                                        <p:tgtEl>
                                          <p:spTgt spid="135"/>
                                        </p:tgtEl>
                                      </p:cBhvr>
                                    </p:animEffect>
                                  </p:childTnLst>
                                </p:cTn>
                              </p:par>
                              <p:par>
                                <p:cTn id="62" presetID="22" presetClass="entr" presetSubtype="1" fill="hold" grpId="0" nodeType="withEffect">
                                  <p:stCondLst>
                                    <p:cond delay="0"/>
                                  </p:stCondLst>
                                  <p:childTnLst>
                                    <p:set>
                                      <p:cBhvr>
                                        <p:cTn id="63" dur="1" fill="hold">
                                          <p:stCondLst>
                                            <p:cond delay="0"/>
                                          </p:stCondLst>
                                        </p:cTn>
                                        <p:tgtEl>
                                          <p:spTgt spid="139"/>
                                        </p:tgtEl>
                                        <p:attrNameLst>
                                          <p:attrName>style.visibility</p:attrName>
                                        </p:attrNameLst>
                                      </p:cBhvr>
                                      <p:to>
                                        <p:strVal val="visible"/>
                                      </p:to>
                                    </p:set>
                                    <p:animEffect transition="in" filter="wipe(up)">
                                      <p:cBhvr>
                                        <p:cTn id="64" dur="500"/>
                                        <p:tgtEl>
                                          <p:spTgt spid="139"/>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136"/>
                                        </p:tgtEl>
                                        <p:attrNameLst>
                                          <p:attrName>style.visibility</p:attrName>
                                        </p:attrNameLst>
                                      </p:cBhvr>
                                      <p:to>
                                        <p:strVal val="visible"/>
                                      </p:to>
                                    </p:set>
                                    <p:animEffect transition="in" filter="dissolve">
                                      <p:cBhvr>
                                        <p:cTn id="69" dur="500"/>
                                        <p:tgtEl>
                                          <p:spTgt spid="136"/>
                                        </p:tgtEl>
                                      </p:cBhvr>
                                    </p:animEffect>
                                  </p:childTnLst>
                                </p:cTn>
                              </p:par>
                            </p:childTnLst>
                          </p:cTn>
                        </p:par>
                        <p:par>
                          <p:cTn id="70" fill="hold">
                            <p:stCondLst>
                              <p:cond delay="500"/>
                            </p:stCondLst>
                            <p:childTnLst>
                              <p:par>
                                <p:cTn id="71" presetID="9" presetClass="entr" presetSubtype="0" fill="hold" grpId="0" nodeType="afterEffect">
                                  <p:stCondLst>
                                    <p:cond delay="0"/>
                                  </p:stCondLst>
                                  <p:childTnLst>
                                    <p:set>
                                      <p:cBhvr>
                                        <p:cTn id="72" dur="1" fill="hold">
                                          <p:stCondLst>
                                            <p:cond delay="0"/>
                                          </p:stCondLst>
                                        </p:cTn>
                                        <p:tgtEl>
                                          <p:spTgt spid="140"/>
                                        </p:tgtEl>
                                        <p:attrNameLst>
                                          <p:attrName>style.visibility</p:attrName>
                                        </p:attrNameLst>
                                      </p:cBhvr>
                                      <p:to>
                                        <p:strVal val="visible"/>
                                      </p:to>
                                    </p:set>
                                    <p:animEffect transition="in" filter="dissolve">
                                      <p:cBhvr>
                                        <p:cTn id="73" dur="500"/>
                                        <p:tgtEl>
                                          <p:spTgt spid="140"/>
                                        </p:tgtEl>
                                      </p:cBhvr>
                                    </p:animEffect>
                                  </p:childTnLst>
                                </p:cTn>
                              </p:par>
                            </p:childTnLst>
                          </p:cTn>
                        </p:par>
                        <p:par>
                          <p:cTn id="74" fill="hold">
                            <p:stCondLst>
                              <p:cond delay="1000"/>
                            </p:stCondLst>
                            <p:childTnLst>
                              <p:par>
                                <p:cTn id="75" presetID="9" presetClass="entr" presetSubtype="0" fill="hold" grpId="0" nodeType="afterEffect">
                                  <p:stCondLst>
                                    <p:cond delay="0"/>
                                  </p:stCondLst>
                                  <p:childTnLst>
                                    <p:set>
                                      <p:cBhvr>
                                        <p:cTn id="76" dur="1" fill="hold">
                                          <p:stCondLst>
                                            <p:cond delay="0"/>
                                          </p:stCondLst>
                                        </p:cTn>
                                        <p:tgtEl>
                                          <p:spTgt spid="129"/>
                                        </p:tgtEl>
                                        <p:attrNameLst>
                                          <p:attrName>style.visibility</p:attrName>
                                        </p:attrNameLst>
                                      </p:cBhvr>
                                      <p:to>
                                        <p:strVal val="visible"/>
                                      </p:to>
                                    </p:set>
                                    <p:animEffect transition="in" filter="dissolve">
                                      <p:cBhvr>
                                        <p:cTn id="77" dur="500"/>
                                        <p:tgtEl>
                                          <p:spTgt spid="129"/>
                                        </p:tgtEl>
                                      </p:cBhvr>
                                    </p:animEffect>
                                  </p:childTnLst>
                                </p:cTn>
                              </p:par>
                            </p:childTnLst>
                          </p:cTn>
                        </p:par>
                        <p:par>
                          <p:cTn id="78" fill="hold">
                            <p:stCondLst>
                              <p:cond delay="1500"/>
                            </p:stCondLst>
                            <p:childTnLst>
                              <p:par>
                                <p:cTn id="79" presetID="9" presetClass="entr" presetSubtype="0" fill="hold" grpId="0" nodeType="afterEffect">
                                  <p:stCondLst>
                                    <p:cond delay="0"/>
                                  </p:stCondLst>
                                  <p:childTnLst>
                                    <p:set>
                                      <p:cBhvr>
                                        <p:cTn id="80" dur="1" fill="hold">
                                          <p:stCondLst>
                                            <p:cond delay="0"/>
                                          </p:stCondLst>
                                        </p:cTn>
                                        <p:tgtEl>
                                          <p:spTgt spid="130"/>
                                        </p:tgtEl>
                                        <p:attrNameLst>
                                          <p:attrName>style.visibility</p:attrName>
                                        </p:attrNameLst>
                                      </p:cBhvr>
                                      <p:to>
                                        <p:strVal val="visible"/>
                                      </p:to>
                                    </p:set>
                                    <p:animEffect transition="in" filter="dissolve">
                                      <p:cBhvr>
                                        <p:cTn id="81" dur="500"/>
                                        <p:tgtEl>
                                          <p:spTgt spid="130"/>
                                        </p:tgtEl>
                                      </p:cBhvr>
                                    </p:animEffect>
                                  </p:childTnLst>
                                </p:cTn>
                              </p:par>
                            </p:childTnLst>
                          </p:cTn>
                        </p:par>
                        <p:par>
                          <p:cTn id="82" fill="hold">
                            <p:stCondLst>
                              <p:cond delay="2000"/>
                            </p:stCondLst>
                            <p:childTnLst>
                              <p:par>
                                <p:cTn id="83" presetID="9" presetClass="entr" presetSubtype="0" fill="hold" grpId="0" nodeType="afterEffect">
                                  <p:stCondLst>
                                    <p:cond delay="0"/>
                                  </p:stCondLst>
                                  <p:childTnLst>
                                    <p:set>
                                      <p:cBhvr>
                                        <p:cTn id="84" dur="1" fill="hold">
                                          <p:stCondLst>
                                            <p:cond delay="0"/>
                                          </p:stCondLst>
                                        </p:cTn>
                                        <p:tgtEl>
                                          <p:spTgt spid="131"/>
                                        </p:tgtEl>
                                        <p:attrNameLst>
                                          <p:attrName>style.visibility</p:attrName>
                                        </p:attrNameLst>
                                      </p:cBhvr>
                                      <p:to>
                                        <p:strVal val="visible"/>
                                      </p:to>
                                    </p:set>
                                    <p:animEffect transition="in" filter="dissolve">
                                      <p:cBhvr>
                                        <p:cTn id="85" dur="500"/>
                                        <p:tgtEl>
                                          <p:spTgt spid="131"/>
                                        </p:tgtEl>
                                      </p:cBhvr>
                                    </p:animEffect>
                                  </p:childTnLst>
                                </p:cTn>
                              </p:par>
                            </p:childTnLst>
                          </p:cTn>
                        </p:par>
                        <p:par>
                          <p:cTn id="86" fill="hold">
                            <p:stCondLst>
                              <p:cond delay="2500"/>
                            </p:stCondLst>
                            <p:childTnLst>
                              <p:par>
                                <p:cTn id="87" presetID="9" presetClass="entr" presetSubtype="0" fill="hold" grpId="0" nodeType="afterEffect">
                                  <p:stCondLst>
                                    <p:cond delay="0"/>
                                  </p:stCondLst>
                                  <p:childTnLst>
                                    <p:set>
                                      <p:cBhvr>
                                        <p:cTn id="88" dur="1" fill="hold">
                                          <p:stCondLst>
                                            <p:cond delay="0"/>
                                          </p:stCondLst>
                                        </p:cTn>
                                        <p:tgtEl>
                                          <p:spTgt spid="132"/>
                                        </p:tgtEl>
                                        <p:attrNameLst>
                                          <p:attrName>style.visibility</p:attrName>
                                        </p:attrNameLst>
                                      </p:cBhvr>
                                      <p:to>
                                        <p:strVal val="visible"/>
                                      </p:to>
                                    </p:set>
                                    <p:animEffect transition="in" filter="dissolve">
                                      <p:cBhvr>
                                        <p:cTn id="89" dur="500"/>
                                        <p:tgtEl>
                                          <p:spTgt spid="132"/>
                                        </p:tgtEl>
                                      </p:cBhvr>
                                    </p:animEffect>
                                  </p:childTnLst>
                                </p:cTn>
                              </p:par>
                            </p:childTnLst>
                          </p:cTn>
                        </p:par>
                        <p:par>
                          <p:cTn id="90" fill="hold">
                            <p:stCondLst>
                              <p:cond delay="3000"/>
                            </p:stCondLst>
                            <p:childTnLst>
                              <p:par>
                                <p:cTn id="91" presetID="9" presetClass="entr" presetSubtype="0" fill="hold" grpId="0" nodeType="afterEffect">
                                  <p:stCondLst>
                                    <p:cond delay="0"/>
                                  </p:stCondLst>
                                  <p:childTnLst>
                                    <p:set>
                                      <p:cBhvr>
                                        <p:cTn id="92" dur="1" fill="hold">
                                          <p:stCondLst>
                                            <p:cond delay="0"/>
                                          </p:stCondLst>
                                        </p:cTn>
                                        <p:tgtEl>
                                          <p:spTgt spid="123"/>
                                        </p:tgtEl>
                                        <p:attrNameLst>
                                          <p:attrName>style.visibility</p:attrName>
                                        </p:attrNameLst>
                                      </p:cBhvr>
                                      <p:to>
                                        <p:strVal val="visible"/>
                                      </p:to>
                                    </p:set>
                                    <p:animEffect transition="in" filter="dissolve">
                                      <p:cBhvr>
                                        <p:cTn id="93" dur="500"/>
                                        <p:tgtEl>
                                          <p:spTgt spid="123"/>
                                        </p:tgtEl>
                                      </p:cBhvr>
                                    </p:animEffect>
                                  </p:childTnLst>
                                </p:cTn>
                              </p:par>
                              <p:par>
                                <p:cTn id="94" presetID="9" presetClass="entr" presetSubtype="0" fill="hold" nodeType="withEffect">
                                  <p:stCondLst>
                                    <p:cond delay="0"/>
                                  </p:stCondLst>
                                  <p:childTnLst>
                                    <p:set>
                                      <p:cBhvr>
                                        <p:cTn id="95" dur="1" fill="hold">
                                          <p:stCondLst>
                                            <p:cond delay="0"/>
                                          </p:stCondLst>
                                        </p:cTn>
                                        <p:tgtEl>
                                          <p:spTgt spid="90"/>
                                        </p:tgtEl>
                                        <p:attrNameLst>
                                          <p:attrName>style.visibility</p:attrName>
                                        </p:attrNameLst>
                                      </p:cBhvr>
                                      <p:to>
                                        <p:strVal val="visible"/>
                                      </p:to>
                                    </p:set>
                                    <p:animEffect transition="in" filter="dissolve">
                                      <p:cBhvr>
                                        <p:cTn id="96" dur="500"/>
                                        <p:tgtEl>
                                          <p:spTgt spid="90"/>
                                        </p:tgtEl>
                                      </p:cBhvr>
                                    </p:animEffect>
                                  </p:childTnLst>
                                </p:cTn>
                              </p:par>
                            </p:childTnLst>
                          </p:cTn>
                        </p:par>
                      </p:childTnLst>
                    </p:cTn>
                  </p:par>
                  <p:par>
                    <p:cTn id="97" fill="hold">
                      <p:stCondLst>
                        <p:cond delay="indefinite"/>
                      </p:stCondLst>
                      <p:childTnLst>
                        <p:par>
                          <p:cTn id="98" fill="hold">
                            <p:stCondLst>
                              <p:cond delay="0"/>
                            </p:stCondLst>
                            <p:childTnLst>
                              <p:par>
                                <p:cTn id="99" presetID="16" presetClass="entr" presetSubtype="37" fill="hold" grpId="0" nodeType="clickEffect">
                                  <p:stCondLst>
                                    <p:cond delay="0"/>
                                  </p:stCondLst>
                                  <p:childTnLst>
                                    <p:set>
                                      <p:cBhvr>
                                        <p:cTn id="100" dur="1" fill="hold">
                                          <p:stCondLst>
                                            <p:cond delay="0"/>
                                          </p:stCondLst>
                                        </p:cTn>
                                        <p:tgtEl>
                                          <p:spTgt spid="142"/>
                                        </p:tgtEl>
                                        <p:attrNameLst>
                                          <p:attrName>style.visibility</p:attrName>
                                        </p:attrNameLst>
                                      </p:cBhvr>
                                      <p:to>
                                        <p:strVal val="visible"/>
                                      </p:to>
                                    </p:set>
                                    <p:animEffect transition="in" filter="barn(outVertical)">
                                      <p:cBhvr>
                                        <p:cTn id="101" dur="500"/>
                                        <p:tgtEl>
                                          <p:spTgt spid="142"/>
                                        </p:tgtEl>
                                      </p:cBhvr>
                                    </p:animEffect>
                                  </p:childTnLst>
                                </p:cTn>
                              </p:par>
                            </p:childTnLst>
                          </p:cTn>
                        </p:par>
                        <p:par>
                          <p:cTn id="102" fill="hold">
                            <p:stCondLst>
                              <p:cond delay="500"/>
                            </p:stCondLst>
                            <p:childTnLst>
                              <p:par>
                                <p:cTn id="103" presetID="9" presetClass="entr" presetSubtype="0" fill="hold" grpId="0" nodeType="afterEffect">
                                  <p:stCondLst>
                                    <p:cond delay="0"/>
                                  </p:stCondLst>
                                  <p:childTnLst>
                                    <p:set>
                                      <p:cBhvr>
                                        <p:cTn id="104" dur="1" fill="hold">
                                          <p:stCondLst>
                                            <p:cond delay="0"/>
                                          </p:stCondLst>
                                        </p:cTn>
                                        <p:tgtEl>
                                          <p:spTgt spid="143"/>
                                        </p:tgtEl>
                                        <p:attrNameLst>
                                          <p:attrName>style.visibility</p:attrName>
                                        </p:attrNameLst>
                                      </p:cBhvr>
                                      <p:to>
                                        <p:strVal val="visible"/>
                                      </p:to>
                                    </p:set>
                                    <p:animEffect transition="in" filter="dissolve">
                                      <p:cBhvr>
                                        <p:cTn id="105" dur="500"/>
                                        <p:tgtEl>
                                          <p:spTgt spid="143"/>
                                        </p:tgtEl>
                                      </p:cBhvr>
                                    </p:animEffect>
                                  </p:childTnLst>
                                </p:cTn>
                              </p:par>
                            </p:childTnLst>
                          </p:cTn>
                        </p:par>
                        <p:par>
                          <p:cTn id="106" fill="hold">
                            <p:stCondLst>
                              <p:cond delay="1000"/>
                            </p:stCondLst>
                            <p:childTnLst>
                              <p:par>
                                <p:cTn id="107" presetID="9" presetClass="entr" presetSubtype="0" fill="hold" nodeType="afterEffect">
                                  <p:stCondLst>
                                    <p:cond delay="0"/>
                                  </p:stCondLst>
                                  <p:childTnLst>
                                    <p:set>
                                      <p:cBhvr>
                                        <p:cTn id="108" dur="1" fill="hold">
                                          <p:stCondLst>
                                            <p:cond delay="0"/>
                                          </p:stCondLst>
                                        </p:cTn>
                                        <p:tgtEl>
                                          <p:spTgt spid="12"/>
                                        </p:tgtEl>
                                        <p:attrNameLst>
                                          <p:attrName>style.visibility</p:attrName>
                                        </p:attrNameLst>
                                      </p:cBhvr>
                                      <p:to>
                                        <p:strVal val="visible"/>
                                      </p:to>
                                    </p:set>
                                    <p:animEffect transition="in" filter="dissolve">
                                      <p:cBhvr>
                                        <p:cTn id="109" dur="500"/>
                                        <p:tgtEl>
                                          <p:spTgt spid="12"/>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4" fill="hold" grpId="0" nodeType="clickEffect">
                                  <p:stCondLst>
                                    <p:cond delay="0"/>
                                  </p:stCondLst>
                                  <p:childTnLst>
                                    <p:set>
                                      <p:cBhvr>
                                        <p:cTn id="113" dur="1" fill="hold">
                                          <p:stCondLst>
                                            <p:cond delay="0"/>
                                          </p:stCondLst>
                                        </p:cTn>
                                        <p:tgtEl>
                                          <p:spTgt spid="141"/>
                                        </p:tgtEl>
                                        <p:attrNameLst>
                                          <p:attrName>style.visibility</p:attrName>
                                        </p:attrNameLst>
                                      </p:cBhvr>
                                      <p:to>
                                        <p:strVal val="visible"/>
                                      </p:to>
                                    </p:set>
                                    <p:animEffect transition="in" filter="wipe(down)">
                                      <p:cBhvr>
                                        <p:cTn id="114" dur="500"/>
                                        <p:tgtEl>
                                          <p:spTgt spid="141"/>
                                        </p:tgtEl>
                                      </p:cBhvr>
                                    </p:animEffect>
                                  </p:childTnLst>
                                </p:cTn>
                              </p:par>
                              <p:par>
                                <p:cTn id="115" presetID="22" presetClass="entr" presetSubtype="4" fill="hold" grpId="0" nodeType="withEffect">
                                  <p:stCondLst>
                                    <p:cond delay="0"/>
                                  </p:stCondLst>
                                  <p:childTnLst>
                                    <p:set>
                                      <p:cBhvr>
                                        <p:cTn id="116" dur="1" fill="hold">
                                          <p:stCondLst>
                                            <p:cond delay="0"/>
                                          </p:stCondLst>
                                        </p:cTn>
                                        <p:tgtEl>
                                          <p:spTgt spid="89"/>
                                        </p:tgtEl>
                                        <p:attrNameLst>
                                          <p:attrName>style.visibility</p:attrName>
                                        </p:attrNameLst>
                                      </p:cBhvr>
                                      <p:to>
                                        <p:strVal val="visible"/>
                                      </p:to>
                                    </p:set>
                                    <p:animEffect transition="in" filter="wipe(down)">
                                      <p:cBhvr>
                                        <p:cTn id="117" dur="500"/>
                                        <p:tgtEl>
                                          <p:spTgt spid="89"/>
                                        </p:tgtEl>
                                      </p:cBhvr>
                                    </p:animEffect>
                                  </p:childTnLst>
                                </p:cTn>
                              </p:par>
                            </p:childTnLst>
                          </p:cTn>
                        </p:par>
                        <p:par>
                          <p:cTn id="118" fill="hold">
                            <p:stCondLst>
                              <p:cond delay="500"/>
                            </p:stCondLst>
                            <p:childTnLst>
                              <p:par>
                                <p:cTn id="119" presetID="22" presetClass="entr" presetSubtype="2" fill="hold" grpId="0" nodeType="afterEffect">
                                  <p:stCondLst>
                                    <p:cond delay="0"/>
                                  </p:stCondLst>
                                  <p:childTnLst>
                                    <p:set>
                                      <p:cBhvr>
                                        <p:cTn id="120" dur="1" fill="hold">
                                          <p:stCondLst>
                                            <p:cond delay="0"/>
                                          </p:stCondLst>
                                        </p:cTn>
                                        <p:tgtEl>
                                          <p:spTgt spid="97"/>
                                        </p:tgtEl>
                                        <p:attrNameLst>
                                          <p:attrName>style.visibility</p:attrName>
                                        </p:attrNameLst>
                                      </p:cBhvr>
                                      <p:to>
                                        <p:strVal val="visible"/>
                                      </p:to>
                                    </p:set>
                                    <p:animEffect transition="in" filter="wipe(right)">
                                      <p:cBhvr>
                                        <p:cTn id="121" dur="500"/>
                                        <p:tgtEl>
                                          <p:spTgt spid="97"/>
                                        </p:tgtEl>
                                      </p:cBhvr>
                                    </p:animEffect>
                                  </p:childTnLst>
                                </p:cTn>
                              </p:par>
                              <p:par>
                                <p:cTn id="122" presetID="22" presetClass="entr" presetSubtype="2" fill="hold" grpId="0" nodeType="withEffect">
                                  <p:stCondLst>
                                    <p:cond delay="0"/>
                                  </p:stCondLst>
                                  <p:childTnLst>
                                    <p:set>
                                      <p:cBhvr>
                                        <p:cTn id="123" dur="1" fill="hold">
                                          <p:stCondLst>
                                            <p:cond delay="0"/>
                                          </p:stCondLst>
                                        </p:cTn>
                                        <p:tgtEl>
                                          <p:spTgt spid="115"/>
                                        </p:tgtEl>
                                        <p:attrNameLst>
                                          <p:attrName>style.visibility</p:attrName>
                                        </p:attrNameLst>
                                      </p:cBhvr>
                                      <p:to>
                                        <p:strVal val="visible"/>
                                      </p:to>
                                    </p:set>
                                    <p:animEffect transition="in" filter="wipe(right)">
                                      <p:cBhvr>
                                        <p:cTn id="124" dur="500"/>
                                        <p:tgtEl>
                                          <p:spTgt spid="115"/>
                                        </p:tgtEl>
                                      </p:cBhvr>
                                    </p:animEffect>
                                  </p:childTnLst>
                                </p:cTn>
                              </p:par>
                            </p:childTnLst>
                          </p:cTn>
                        </p:par>
                        <p:par>
                          <p:cTn id="125" fill="hold">
                            <p:stCondLst>
                              <p:cond delay="1000"/>
                            </p:stCondLst>
                            <p:childTnLst>
                              <p:par>
                                <p:cTn id="126" presetID="9" presetClass="entr" presetSubtype="0" fill="hold" grpId="0" nodeType="afterEffect">
                                  <p:stCondLst>
                                    <p:cond delay="0"/>
                                  </p:stCondLst>
                                  <p:childTnLst>
                                    <p:set>
                                      <p:cBhvr>
                                        <p:cTn id="127" dur="1" fill="hold">
                                          <p:stCondLst>
                                            <p:cond delay="0"/>
                                          </p:stCondLst>
                                        </p:cTn>
                                        <p:tgtEl>
                                          <p:spTgt spid="68"/>
                                        </p:tgtEl>
                                        <p:attrNameLst>
                                          <p:attrName>style.visibility</p:attrName>
                                        </p:attrNameLst>
                                      </p:cBhvr>
                                      <p:to>
                                        <p:strVal val="visible"/>
                                      </p:to>
                                    </p:set>
                                    <p:animEffect transition="in" filter="dissolve">
                                      <p:cBhvr>
                                        <p:cTn id="128" dur="500"/>
                                        <p:tgtEl>
                                          <p:spTgt spid="68"/>
                                        </p:tgtEl>
                                      </p:cBhvr>
                                    </p:animEffect>
                                  </p:childTnLst>
                                </p:cTn>
                              </p:par>
                            </p:childTnLst>
                          </p:cTn>
                        </p:par>
                      </p:childTnLst>
                    </p:cTn>
                  </p:par>
                  <p:par>
                    <p:cTn id="129" fill="hold">
                      <p:stCondLst>
                        <p:cond delay="indefinite"/>
                      </p:stCondLst>
                      <p:childTnLst>
                        <p:par>
                          <p:cTn id="130" fill="hold">
                            <p:stCondLst>
                              <p:cond delay="0"/>
                            </p:stCondLst>
                            <p:childTnLst>
                              <p:par>
                                <p:cTn id="131" presetID="9" presetClass="entr" presetSubtype="0" fill="hold" grpId="0" nodeType="clickEffect">
                                  <p:stCondLst>
                                    <p:cond delay="0"/>
                                  </p:stCondLst>
                                  <p:childTnLst>
                                    <p:set>
                                      <p:cBhvr>
                                        <p:cTn id="132" dur="1" fill="hold">
                                          <p:stCondLst>
                                            <p:cond delay="0"/>
                                          </p:stCondLst>
                                        </p:cTn>
                                        <p:tgtEl>
                                          <p:spTgt spid="4"/>
                                        </p:tgtEl>
                                        <p:attrNameLst>
                                          <p:attrName>style.visibility</p:attrName>
                                        </p:attrNameLst>
                                      </p:cBhvr>
                                      <p:to>
                                        <p:strVal val="visible"/>
                                      </p:to>
                                    </p:set>
                                    <p:animEffect transition="in" filter="dissolve">
                                      <p:cBhvr>
                                        <p:cTn id="133" dur="500"/>
                                        <p:tgtEl>
                                          <p:spTgt spid="4"/>
                                        </p:tgtEl>
                                      </p:cBhvr>
                                    </p:animEffect>
                                  </p:childTnLst>
                                </p:cTn>
                              </p:par>
                            </p:childTnLst>
                          </p:cTn>
                        </p:par>
                        <p:par>
                          <p:cTn id="134" fill="hold">
                            <p:stCondLst>
                              <p:cond delay="500"/>
                            </p:stCondLst>
                            <p:childTnLst>
                              <p:par>
                                <p:cTn id="135" presetID="22" presetClass="entr" presetSubtype="1" fill="hold" grpId="1" nodeType="afterEffect">
                                  <p:stCondLst>
                                    <p:cond delay="0"/>
                                  </p:stCondLst>
                                  <p:childTnLst>
                                    <p:set>
                                      <p:cBhvr>
                                        <p:cTn id="136" dur="1" fill="hold">
                                          <p:stCondLst>
                                            <p:cond delay="0"/>
                                          </p:stCondLst>
                                        </p:cTn>
                                        <p:tgtEl>
                                          <p:spTgt spid="88"/>
                                        </p:tgtEl>
                                        <p:attrNameLst>
                                          <p:attrName>style.visibility</p:attrName>
                                        </p:attrNameLst>
                                      </p:cBhvr>
                                      <p:to>
                                        <p:strVal val="visible"/>
                                      </p:to>
                                    </p:set>
                                    <p:animEffect transition="in" filter="wipe(up)">
                                      <p:cBhvr>
                                        <p:cTn id="137" dur="500"/>
                                        <p:tgtEl>
                                          <p:spTgt spid="88"/>
                                        </p:tgtEl>
                                      </p:cBhvr>
                                    </p:animEffect>
                                  </p:childTnLst>
                                </p:cTn>
                              </p:par>
                            </p:childTnLst>
                          </p:cTn>
                        </p:par>
                        <p:par>
                          <p:cTn id="138" fill="hold">
                            <p:stCondLst>
                              <p:cond delay="1000"/>
                            </p:stCondLst>
                            <p:childTnLst>
                              <p:par>
                                <p:cTn id="139" presetID="9" presetClass="entr" presetSubtype="0" fill="hold" grpId="0" nodeType="afterEffect">
                                  <p:stCondLst>
                                    <p:cond delay="0"/>
                                  </p:stCondLst>
                                  <p:childTnLst>
                                    <p:set>
                                      <p:cBhvr>
                                        <p:cTn id="140" dur="1" fill="hold">
                                          <p:stCondLst>
                                            <p:cond delay="0"/>
                                          </p:stCondLst>
                                        </p:cTn>
                                        <p:tgtEl>
                                          <p:spTgt spid="138"/>
                                        </p:tgtEl>
                                        <p:attrNameLst>
                                          <p:attrName>style.visibility</p:attrName>
                                        </p:attrNameLst>
                                      </p:cBhvr>
                                      <p:to>
                                        <p:strVal val="visible"/>
                                      </p:to>
                                    </p:set>
                                    <p:animEffect transition="in" filter="dissolve">
                                      <p:cBhvr>
                                        <p:cTn id="141"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70" grpId="0" animBg="1"/>
      <p:bldP spid="93" grpId="0" animBg="1"/>
      <p:bldP spid="59" grpId="0" animBg="1"/>
      <p:bldP spid="108" grpId="0" animBg="1"/>
      <p:bldP spid="115" grpId="0" animBg="1"/>
      <p:bldP spid="137" grpId="0" animBg="1"/>
      <p:bldP spid="109" grpId="0" animBg="1"/>
      <p:bldP spid="114" grpId="0" animBg="1"/>
      <p:bldP spid="68" grpId="0" animBg="1"/>
      <p:bldP spid="89" grpId="0" animBg="1"/>
      <p:bldP spid="81" grpId="0"/>
      <p:bldP spid="3" grpId="0" animBg="1"/>
      <p:bldP spid="133" grpId="0" animBg="1"/>
      <p:bldP spid="87" grpId="0" animBg="1"/>
      <p:bldP spid="74" grpId="0" animBg="1"/>
      <p:bldP spid="125" grpId="0" animBg="1"/>
      <p:bldP spid="129" grpId="0" animBg="1"/>
      <p:bldP spid="130" grpId="0" animBg="1"/>
      <p:bldP spid="131" grpId="0" animBg="1"/>
      <p:bldP spid="132" grpId="0" animBg="1"/>
      <p:bldP spid="135" grpId="0" animBg="1"/>
      <p:bldP spid="123" grpId="0" animBg="1"/>
      <p:bldP spid="136" grpId="0" animBg="1"/>
      <p:bldP spid="138" grpId="0" animBg="1"/>
      <p:bldP spid="139" grpId="0" animBg="1"/>
      <p:bldP spid="140" grpId="0" animBg="1"/>
      <p:bldP spid="141" grpId="0" animBg="1"/>
      <p:bldP spid="142" grpId="0" animBg="1"/>
      <p:bldP spid="143" grpId="0" animBg="1"/>
      <p:bldP spid="4" grpId="0" animBg="1"/>
      <p:bldP spid="88"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MASv9-BP (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7433" y="-61645"/>
            <a:ext cx="5964567" cy="6858000"/>
          </a:xfrm>
          <a:prstGeom prst="rect">
            <a:avLst/>
          </a:prstGeom>
          <a:solidFill>
            <a:schemeClr val="bg1"/>
          </a:solidFill>
        </p:spPr>
      </p:pic>
      <p:pic>
        <p:nvPicPr>
          <p:cNvPr id="5" name="Picture 4" descr="WMASv9-BP.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61645"/>
            <a:ext cx="5964567" cy="6858000"/>
          </a:xfrm>
          <a:prstGeom prst="rect">
            <a:avLst/>
          </a:prstGeom>
          <a:solidFill>
            <a:schemeClr val="bg1"/>
          </a:solidFill>
        </p:spPr>
      </p:pic>
      <p:pic>
        <p:nvPicPr>
          <p:cNvPr id="4" name="Picture 3" descr="WMASv9-BP.pdf">
            <a:extLst>
              <a:ext uri="{FF2B5EF4-FFF2-40B4-BE49-F238E27FC236}">
                <a16:creationId xmlns:a16="http://schemas.microsoft.com/office/drawing/2014/main" id="{07FF2579-C487-F041-BBCC-1E86B03A55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1" y="90755"/>
            <a:ext cx="5964567" cy="6858000"/>
          </a:xfrm>
          <a:prstGeom prst="rect">
            <a:avLst/>
          </a:prstGeom>
          <a:solidFill>
            <a:schemeClr val="bg1"/>
          </a:solidFill>
        </p:spPr>
      </p:pic>
      <p:sp>
        <p:nvSpPr>
          <p:cNvPr id="6" name="TextBox 5">
            <a:extLst>
              <a:ext uri="{FF2B5EF4-FFF2-40B4-BE49-F238E27FC236}">
                <a16:creationId xmlns:a16="http://schemas.microsoft.com/office/drawing/2014/main" id="{1ABE80AB-646A-914F-9AE4-DB5814CE4DE3}"/>
              </a:ext>
            </a:extLst>
          </p:cNvPr>
          <p:cNvSpPr txBox="1"/>
          <p:nvPr/>
        </p:nvSpPr>
        <p:spPr>
          <a:xfrm>
            <a:off x="3669430" y="2309167"/>
            <a:ext cx="4590275" cy="1210588"/>
          </a:xfrm>
          <a:prstGeom prst="rect">
            <a:avLst/>
          </a:prstGeom>
          <a:ln/>
        </p:spPr>
        <p:style>
          <a:lnRef idx="0">
            <a:schemeClr val="dk1"/>
          </a:lnRef>
          <a:fillRef idx="3">
            <a:schemeClr val="dk1"/>
          </a:fillRef>
          <a:effectRef idx="3">
            <a:schemeClr val="dk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l" defTabSz="584200" rtl="0" latinLnBrk="1" hangingPunct="0"/>
            <a:r>
              <a:rPr lang="en-GB" dirty="0">
                <a:solidFill>
                  <a:srgbClr val="FFFFFF"/>
                </a:solidFill>
              </a:rPr>
              <a:t>Integration with Cleric CAD and clinical system </a:t>
            </a:r>
          </a:p>
          <a:p>
            <a:pPr algn="l" defTabSz="584200" rtl="0" latinLnBrk="1" hangingPunct="0"/>
            <a:r>
              <a:rPr lang="en-GB" dirty="0">
                <a:solidFill>
                  <a:srgbClr val="FFFFFF"/>
                </a:solidFill>
              </a:rPr>
              <a:t>to automatically notify and flag records when:</a:t>
            </a:r>
          </a:p>
          <a:p>
            <a:pPr marL="285750" indent="-285750" algn="l" defTabSz="584200" rtl="0" latinLnBrk="1" hangingPunct="0">
              <a:buFont typeface="Wingdings" pitchFamily="2" charset="2"/>
              <a:buChar char="Ø"/>
            </a:pPr>
            <a:r>
              <a:rPr lang="en-GB" dirty="0">
                <a:solidFill>
                  <a:srgbClr val="FFFFFF"/>
                </a:solidFill>
              </a:rPr>
              <a:t>new </a:t>
            </a:r>
            <a:r>
              <a:rPr lang="en-GB" dirty="0" err="1">
                <a:solidFill>
                  <a:srgbClr val="FFFFFF"/>
                </a:solidFill>
              </a:rPr>
              <a:t>EPaCCs</a:t>
            </a:r>
            <a:r>
              <a:rPr lang="en-GB" dirty="0">
                <a:solidFill>
                  <a:srgbClr val="FFFFFF"/>
                </a:solidFill>
              </a:rPr>
              <a:t> created or </a:t>
            </a:r>
          </a:p>
          <a:p>
            <a:pPr marL="285750" indent="-285750" algn="l" defTabSz="584200" rtl="0" latinLnBrk="1" hangingPunct="0">
              <a:buFont typeface="Wingdings" pitchFamily="2" charset="2"/>
              <a:buChar char="Ø"/>
            </a:pPr>
            <a:r>
              <a:rPr lang="en-GB" dirty="0">
                <a:solidFill>
                  <a:srgbClr val="FFFFFF"/>
                </a:solidFill>
              </a:rPr>
              <a:t>current </a:t>
            </a:r>
            <a:r>
              <a:rPr lang="en-GB" dirty="0" err="1">
                <a:solidFill>
                  <a:srgbClr val="FFFFFF"/>
                </a:solidFill>
              </a:rPr>
              <a:t>EPaCCs</a:t>
            </a:r>
            <a:r>
              <a:rPr lang="en-GB" dirty="0">
                <a:solidFill>
                  <a:srgbClr val="FFFFFF"/>
                </a:solidFill>
              </a:rPr>
              <a:t> records updated </a:t>
            </a:r>
          </a:p>
        </p:txBody>
      </p:sp>
    </p:spTree>
    <p:extLst>
      <p:ext uri="{BB962C8B-B14F-4D97-AF65-F5344CB8AC3E}">
        <p14:creationId xmlns:p14="http://schemas.microsoft.com/office/powerpoint/2010/main" val="1668512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extLst>
              <p:ext uri="{D42A27DB-BD31-4B8C-83A1-F6EECF244321}">
                <p14:modId xmlns:p14="http://schemas.microsoft.com/office/powerpoint/2010/main" val="1402920413"/>
              </p:ext>
            </p:extLst>
          </p:nvPr>
        </p:nvGraphicFramePr>
        <p:xfrm>
          <a:off x="854255" y="1481886"/>
          <a:ext cx="7782636" cy="49191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lstStyle/>
          <a:p>
            <a:r>
              <a:rPr lang="en-US" dirty="0" err="1"/>
              <a:t>EPaCCs</a:t>
            </a:r>
            <a:r>
              <a:rPr lang="en-US" dirty="0"/>
              <a:t> Record in under 60s</a:t>
            </a:r>
            <a:r>
              <a:rPr lang="mr-IN" dirty="0"/>
              <a:t>…</a:t>
            </a:r>
            <a:r>
              <a:rPr lang="en-US" dirty="0"/>
              <a:t>what else?</a:t>
            </a:r>
          </a:p>
        </p:txBody>
      </p:sp>
      <p:sp>
        <p:nvSpPr>
          <p:cNvPr id="15" name="TextBox 14"/>
          <p:cNvSpPr txBox="1"/>
          <p:nvPr/>
        </p:nvSpPr>
        <p:spPr>
          <a:xfrm>
            <a:off x="8829321" y="2623611"/>
            <a:ext cx="3198311" cy="2585323"/>
          </a:xfrm>
          <a:prstGeom prst="rect">
            <a:avLst/>
          </a:prstGeom>
          <a:noFill/>
          <a:ln>
            <a:solidFill>
              <a:srgbClr val="000000"/>
            </a:solidFill>
          </a:ln>
        </p:spPr>
        <p:txBody>
          <a:bodyPr wrap="none" rtlCol="0">
            <a:spAutoFit/>
          </a:bodyPr>
          <a:lstStyle/>
          <a:p>
            <a:pPr marL="285750" indent="-285750">
              <a:buFont typeface="Wingdings" charset="2"/>
              <a:buChar char="ü"/>
            </a:pPr>
            <a:r>
              <a:rPr lang="en-US" dirty="0"/>
              <a:t>Auto create for GPs</a:t>
            </a:r>
          </a:p>
          <a:p>
            <a:pPr marL="285750" indent="-285750">
              <a:buFont typeface="Wingdings" charset="2"/>
              <a:buChar char="ü"/>
            </a:pPr>
            <a:r>
              <a:rPr lang="en-US" dirty="0"/>
              <a:t>Live notifications</a:t>
            </a:r>
          </a:p>
          <a:p>
            <a:pPr marL="285750" indent="-285750">
              <a:buFont typeface="Wingdings" charset="2"/>
              <a:buChar char="ü"/>
            </a:pPr>
            <a:r>
              <a:rPr lang="en-US" dirty="0"/>
              <a:t>Access: </a:t>
            </a:r>
          </a:p>
          <a:p>
            <a:pPr marL="742950" lvl="1" indent="-285750">
              <a:buFont typeface="Wingdings" charset="2"/>
              <a:buChar char="Ø"/>
            </a:pPr>
            <a:r>
              <a:rPr lang="en-US" dirty="0"/>
              <a:t>In source system </a:t>
            </a:r>
          </a:p>
          <a:p>
            <a:pPr marL="742950" lvl="1" indent="-285750">
              <a:buFont typeface="Wingdings" charset="2"/>
              <a:buChar char="Ø"/>
            </a:pPr>
            <a:r>
              <a:rPr lang="en-US" dirty="0"/>
              <a:t>Contextual Launch</a:t>
            </a:r>
          </a:p>
          <a:p>
            <a:pPr marL="742950" lvl="1" indent="-285750">
              <a:buFont typeface="Wingdings" charset="2"/>
              <a:buChar char="Ø"/>
            </a:pPr>
            <a:r>
              <a:rPr lang="en-US" dirty="0"/>
              <a:t>Stand alone</a:t>
            </a:r>
          </a:p>
          <a:p>
            <a:pPr marL="285750" indent="-285750">
              <a:buFont typeface="Wingdings" charset="2"/>
              <a:buChar char="ü"/>
            </a:pPr>
            <a:r>
              <a:rPr lang="en-US" dirty="0"/>
              <a:t>Live updates</a:t>
            </a:r>
          </a:p>
          <a:p>
            <a:pPr marL="285750" indent="-285750">
              <a:buFont typeface="Wingdings" charset="2"/>
              <a:buChar char="ü"/>
            </a:pPr>
            <a:r>
              <a:rPr lang="en-US" dirty="0"/>
              <a:t>Create anytime, anywhere</a:t>
            </a:r>
          </a:p>
          <a:p>
            <a:pPr marL="285750" indent="-285750">
              <a:buFont typeface="Wingdings" charset="2"/>
              <a:buChar char="ü"/>
            </a:pPr>
            <a:r>
              <a:rPr lang="en-US" dirty="0"/>
              <a:t>Share across and beyond STP </a:t>
            </a:r>
          </a:p>
        </p:txBody>
      </p:sp>
    </p:spTree>
    <p:extLst>
      <p:ext uri="{BB962C8B-B14F-4D97-AF65-F5344CB8AC3E}">
        <p14:creationId xmlns:p14="http://schemas.microsoft.com/office/powerpoint/2010/main" val="452232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graphicEl>
                                              <a:dgm id="{EC4FAA4D-5796-5349-8206-9ED63F1BB103}"/>
                                            </p:graphicEl>
                                          </p:spTgt>
                                        </p:tgtEl>
                                        <p:attrNameLst>
                                          <p:attrName>style.visibility</p:attrName>
                                        </p:attrNameLst>
                                      </p:cBhvr>
                                      <p:to>
                                        <p:strVal val="visible"/>
                                      </p:to>
                                    </p:set>
                                    <p:animEffect transition="in" filter="wipe(left)">
                                      <p:cBhvr>
                                        <p:cTn id="7" dur="500"/>
                                        <p:tgtEl>
                                          <p:spTgt spid="7">
                                            <p:graphicEl>
                                              <a:dgm id="{EC4FAA4D-5796-5349-8206-9ED63F1BB103}"/>
                                            </p:graphic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graphicEl>
                                              <a:dgm id="{1BF7C797-ADD0-6E48-8A70-00B0979F59C3}"/>
                                            </p:graphicEl>
                                          </p:spTgt>
                                        </p:tgtEl>
                                        <p:attrNameLst>
                                          <p:attrName>style.visibility</p:attrName>
                                        </p:attrNameLst>
                                      </p:cBhvr>
                                      <p:to>
                                        <p:strVal val="visible"/>
                                      </p:to>
                                    </p:set>
                                    <p:animEffect transition="in" filter="wipe(left)">
                                      <p:cBhvr>
                                        <p:cTn id="10" dur="500"/>
                                        <p:tgtEl>
                                          <p:spTgt spid="7">
                                            <p:graphicEl>
                                              <a:dgm id="{1BF7C797-ADD0-6E48-8A70-00B0979F59C3}"/>
                                            </p:graphic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7">
                                            <p:graphicEl>
                                              <a:dgm id="{E4F7C36D-BE7F-E447-8B35-F9B92A437FDC}"/>
                                            </p:graphicEl>
                                          </p:spTgt>
                                        </p:tgtEl>
                                        <p:attrNameLst>
                                          <p:attrName>style.visibility</p:attrName>
                                        </p:attrNameLst>
                                      </p:cBhvr>
                                      <p:to>
                                        <p:strVal val="visible"/>
                                      </p:to>
                                    </p:set>
                                    <p:animEffect transition="in" filter="wipe(left)">
                                      <p:cBhvr>
                                        <p:cTn id="14" dur="500"/>
                                        <p:tgtEl>
                                          <p:spTgt spid="7">
                                            <p:graphicEl>
                                              <a:dgm id="{E4F7C36D-BE7F-E447-8B35-F9B92A437FDC}"/>
                                            </p:graphicEl>
                                          </p:spTgt>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7">
                                            <p:graphicEl>
                                              <a:dgm id="{A80F6B26-3589-1A4A-A4B5-DE5374FD5138}"/>
                                            </p:graphicEl>
                                          </p:spTgt>
                                        </p:tgtEl>
                                        <p:attrNameLst>
                                          <p:attrName>style.visibility</p:attrName>
                                        </p:attrNameLst>
                                      </p:cBhvr>
                                      <p:to>
                                        <p:strVal val="visible"/>
                                      </p:to>
                                    </p:set>
                                    <p:animEffect transition="in" filter="wipe(left)">
                                      <p:cBhvr>
                                        <p:cTn id="18" dur="500"/>
                                        <p:tgtEl>
                                          <p:spTgt spid="7">
                                            <p:graphicEl>
                                              <a:dgm id="{A80F6B26-3589-1A4A-A4B5-DE5374FD5138}"/>
                                            </p:graphicEl>
                                          </p:spTgt>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7">
                                            <p:graphicEl>
                                              <a:dgm id="{CD1BFB14-DEF5-5C43-8667-E3CEAE8454DC}"/>
                                            </p:graphicEl>
                                          </p:spTgt>
                                        </p:tgtEl>
                                        <p:attrNameLst>
                                          <p:attrName>style.visibility</p:attrName>
                                        </p:attrNameLst>
                                      </p:cBhvr>
                                      <p:to>
                                        <p:strVal val="visible"/>
                                      </p:to>
                                    </p:set>
                                    <p:animEffect transition="in" filter="wipe(left)">
                                      <p:cBhvr>
                                        <p:cTn id="22" dur="500"/>
                                        <p:tgtEl>
                                          <p:spTgt spid="7">
                                            <p:graphicEl>
                                              <a:dgm id="{CD1BFB14-DEF5-5C43-8667-E3CEAE8454DC}"/>
                                            </p:graphicEl>
                                          </p:spTgt>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7">
                                            <p:graphicEl>
                                              <a:dgm id="{63E91EF5-05D5-AB4A-BEE2-FC8CCB2DCED7}"/>
                                            </p:graphicEl>
                                          </p:spTgt>
                                        </p:tgtEl>
                                        <p:attrNameLst>
                                          <p:attrName>style.visibility</p:attrName>
                                        </p:attrNameLst>
                                      </p:cBhvr>
                                      <p:to>
                                        <p:strVal val="visible"/>
                                      </p:to>
                                    </p:set>
                                    <p:animEffect transition="in" filter="wipe(left)">
                                      <p:cBhvr>
                                        <p:cTn id="26" dur="500"/>
                                        <p:tgtEl>
                                          <p:spTgt spid="7">
                                            <p:graphicEl>
                                              <a:dgm id="{63E91EF5-05D5-AB4A-BEE2-FC8CCB2DCED7}"/>
                                            </p:graphicEl>
                                          </p:spTgt>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7">
                                            <p:graphicEl>
                                              <a:dgm id="{9D851B83-55C4-7C45-BB40-32809C51032E}"/>
                                            </p:graphicEl>
                                          </p:spTgt>
                                        </p:tgtEl>
                                        <p:attrNameLst>
                                          <p:attrName>style.visibility</p:attrName>
                                        </p:attrNameLst>
                                      </p:cBhvr>
                                      <p:to>
                                        <p:strVal val="visible"/>
                                      </p:to>
                                    </p:set>
                                    <p:animEffect transition="in" filter="wipe(left)">
                                      <p:cBhvr>
                                        <p:cTn id="30" dur="500"/>
                                        <p:tgtEl>
                                          <p:spTgt spid="7">
                                            <p:graphicEl>
                                              <a:dgm id="{9D851B83-55C4-7C45-BB40-32809C51032E}"/>
                                            </p:graphicEl>
                                          </p:spTgt>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7">
                                            <p:graphicEl>
                                              <a:dgm id="{87CB6159-0B42-7042-9283-3AC31C86D923}"/>
                                            </p:graphicEl>
                                          </p:spTgt>
                                        </p:tgtEl>
                                        <p:attrNameLst>
                                          <p:attrName>style.visibility</p:attrName>
                                        </p:attrNameLst>
                                      </p:cBhvr>
                                      <p:to>
                                        <p:strVal val="visible"/>
                                      </p:to>
                                    </p:set>
                                    <p:animEffect transition="in" filter="wipe(left)">
                                      <p:cBhvr>
                                        <p:cTn id="34" dur="500"/>
                                        <p:tgtEl>
                                          <p:spTgt spid="7">
                                            <p:graphicEl>
                                              <a:dgm id="{87CB6159-0B42-7042-9283-3AC31C86D923}"/>
                                            </p:graphicEl>
                                          </p:spTgt>
                                        </p:tgtEl>
                                      </p:cBhvr>
                                    </p:animEffect>
                                  </p:childTnLst>
                                </p:cTn>
                              </p:par>
                            </p:childTnLst>
                          </p:cTn>
                        </p:par>
                        <p:par>
                          <p:cTn id="35" fill="hold">
                            <p:stCondLst>
                              <p:cond delay="3500"/>
                            </p:stCondLst>
                            <p:childTnLst>
                              <p:par>
                                <p:cTn id="36" presetID="22" presetClass="entr" presetSubtype="8" fill="hold" grpId="0" nodeType="afterEffect">
                                  <p:stCondLst>
                                    <p:cond delay="0"/>
                                  </p:stCondLst>
                                  <p:childTnLst>
                                    <p:set>
                                      <p:cBhvr>
                                        <p:cTn id="37" dur="1" fill="hold">
                                          <p:stCondLst>
                                            <p:cond delay="0"/>
                                          </p:stCondLst>
                                        </p:cTn>
                                        <p:tgtEl>
                                          <p:spTgt spid="7">
                                            <p:graphicEl>
                                              <a:dgm id="{BE6DB532-2763-0E42-86A2-2574333636EC}"/>
                                            </p:graphicEl>
                                          </p:spTgt>
                                        </p:tgtEl>
                                        <p:attrNameLst>
                                          <p:attrName>style.visibility</p:attrName>
                                        </p:attrNameLst>
                                      </p:cBhvr>
                                      <p:to>
                                        <p:strVal val="visible"/>
                                      </p:to>
                                    </p:set>
                                    <p:animEffect transition="in" filter="wipe(left)">
                                      <p:cBhvr>
                                        <p:cTn id="38" dur="500"/>
                                        <p:tgtEl>
                                          <p:spTgt spid="7">
                                            <p:graphicEl>
                                              <a:dgm id="{BE6DB532-2763-0E42-86A2-2574333636EC}"/>
                                            </p:graphicEl>
                                          </p:spTgt>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7">
                                            <p:graphicEl>
                                              <a:dgm id="{4CF3C58F-BC96-0A46-BFA4-024C2851AD7D}"/>
                                            </p:graphicEl>
                                          </p:spTgt>
                                        </p:tgtEl>
                                        <p:attrNameLst>
                                          <p:attrName>style.visibility</p:attrName>
                                        </p:attrNameLst>
                                      </p:cBhvr>
                                      <p:to>
                                        <p:strVal val="visible"/>
                                      </p:to>
                                    </p:set>
                                    <p:animEffect transition="in" filter="wipe(left)">
                                      <p:cBhvr>
                                        <p:cTn id="41" dur="500"/>
                                        <p:tgtEl>
                                          <p:spTgt spid="7">
                                            <p:graphicEl>
                                              <a:dgm id="{4CF3C58F-BC96-0A46-BFA4-024C2851AD7D}"/>
                                            </p:graphicEl>
                                          </p:spTgt>
                                        </p:tgtEl>
                                      </p:cBhvr>
                                    </p:animEffect>
                                  </p:childTnLst>
                                </p:cTn>
                              </p:par>
                            </p:childTnLst>
                          </p:cTn>
                        </p:par>
                        <p:par>
                          <p:cTn id="42" fill="hold">
                            <p:stCondLst>
                              <p:cond delay="4000"/>
                            </p:stCondLst>
                            <p:childTnLst>
                              <p:par>
                                <p:cTn id="43" presetID="22" presetClass="entr" presetSubtype="8" fill="hold" grpId="0" nodeType="afterEffect">
                                  <p:stCondLst>
                                    <p:cond delay="0"/>
                                  </p:stCondLst>
                                  <p:childTnLst>
                                    <p:set>
                                      <p:cBhvr>
                                        <p:cTn id="44" dur="1" fill="hold">
                                          <p:stCondLst>
                                            <p:cond delay="0"/>
                                          </p:stCondLst>
                                        </p:cTn>
                                        <p:tgtEl>
                                          <p:spTgt spid="7">
                                            <p:graphicEl>
                                              <a:dgm id="{1A486FC9-C3D9-D148-8692-FE03F4F6CA01}"/>
                                            </p:graphicEl>
                                          </p:spTgt>
                                        </p:tgtEl>
                                        <p:attrNameLst>
                                          <p:attrName>style.visibility</p:attrName>
                                        </p:attrNameLst>
                                      </p:cBhvr>
                                      <p:to>
                                        <p:strVal val="visible"/>
                                      </p:to>
                                    </p:set>
                                    <p:animEffect transition="in" filter="wipe(left)">
                                      <p:cBhvr>
                                        <p:cTn id="45" dur="500"/>
                                        <p:tgtEl>
                                          <p:spTgt spid="7">
                                            <p:graphicEl>
                                              <a:dgm id="{1A486FC9-C3D9-D148-8692-FE03F4F6CA01}"/>
                                            </p:graphicEl>
                                          </p:spTgt>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7">
                                            <p:graphicEl>
                                              <a:dgm id="{378E1C6A-C554-0245-A327-7DA61A2138F2}"/>
                                            </p:graphicEl>
                                          </p:spTgt>
                                        </p:tgtEl>
                                        <p:attrNameLst>
                                          <p:attrName>style.visibility</p:attrName>
                                        </p:attrNameLst>
                                      </p:cBhvr>
                                      <p:to>
                                        <p:strVal val="visible"/>
                                      </p:to>
                                    </p:set>
                                    <p:animEffect transition="in" filter="wipe(left)">
                                      <p:cBhvr>
                                        <p:cTn id="48" dur="500"/>
                                        <p:tgtEl>
                                          <p:spTgt spid="7">
                                            <p:graphicEl>
                                              <a:dgm id="{378E1C6A-C554-0245-A327-7DA61A2138F2}"/>
                                            </p:graphicEl>
                                          </p:spTgt>
                                        </p:tgtEl>
                                      </p:cBhvr>
                                    </p:animEffect>
                                  </p:childTnLst>
                                </p:cTn>
                              </p:par>
                            </p:childTnLst>
                          </p:cTn>
                        </p:par>
                        <p:par>
                          <p:cTn id="49" fill="hold">
                            <p:stCondLst>
                              <p:cond delay="4500"/>
                            </p:stCondLst>
                            <p:childTnLst>
                              <p:par>
                                <p:cTn id="50" presetID="22" presetClass="entr" presetSubtype="8" fill="hold" grpId="0" nodeType="afterEffect">
                                  <p:stCondLst>
                                    <p:cond delay="0"/>
                                  </p:stCondLst>
                                  <p:childTnLst>
                                    <p:set>
                                      <p:cBhvr>
                                        <p:cTn id="51" dur="1" fill="hold">
                                          <p:stCondLst>
                                            <p:cond delay="0"/>
                                          </p:stCondLst>
                                        </p:cTn>
                                        <p:tgtEl>
                                          <p:spTgt spid="15">
                                            <p:bg/>
                                          </p:spTgt>
                                        </p:tgtEl>
                                        <p:attrNameLst>
                                          <p:attrName>style.visibility</p:attrName>
                                        </p:attrNameLst>
                                      </p:cBhvr>
                                      <p:to>
                                        <p:strVal val="visible"/>
                                      </p:to>
                                    </p:set>
                                    <p:animEffect transition="in" filter="wipe(left)">
                                      <p:cBhvr>
                                        <p:cTn id="52" dur="500"/>
                                        <p:tgtEl>
                                          <p:spTgt spid="15">
                                            <p:bg/>
                                          </p:spTgt>
                                        </p:tgtEl>
                                      </p:cBhvr>
                                    </p:animEffect>
                                  </p:childTnLst>
                                </p:cTn>
                              </p:par>
                            </p:childTnLst>
                          </p:cTn>
                        </p:par>
                        <p:par>
                          <p:cTn id="53" fill="hold">
                            <p:stCondLst>
                              <p:cond delay="5000"/>
                            </p:stCondLst>
                            <p:childTnLst>
                              <p:par>
                                <p:cTn id="54" presetID="22" presetClass="entr" presetSubtype="8" fill="hold" grpId="0" nodeType="afterEffect">
                                  <p:stCondLst>
                                    <p:cond delay="0"/>
                                  </p:stCondLst>
                                  <p:childTnLst>
                                    <p:set>
                                      <p:cBhvr>
                                        <p:cTn id="55" dur="1" fill="hold">
                                          <p:stCondLst>
                                            <p:cond delay="0"/>
                                          </p:stCondLst>
                                        </p:cTn>
                                        <p:tgtEl>
                                          <p:spTgt spid="15">
                                            <p:txEl>
                                              <p:pRg st="0" end="0"/>
                                            </p:txEl>
                                          </p:spTgt>
                                        </p:tgtEl>
                                        <p:attrNameLst>
                                          <p:attrName>style.visibility</p:attrName>
                                        </p:attrNameLst>
                                      </p:cBhvr>
                                      <p:to>
                                        <p:strVal val="visible"/>
                                      </p:to>
                                    </p:set>
                                    <p:animEffect transition="in" filter="wipe(left)">
                                      <p:cBhvr>
                                        <p:cTn id="56" dur="500"/>
                                        <p:tgtEl>
                                          <p:spTgt spid="15">
                                            <p:txEl>
                                              <p:pRg st="0" end="0"/>
                                            </p:txEl>
                                          </p:spTgt>
                                        </p:tgtEl>
                                      </p:cBhvr>
                                    </p:animEffect>
                                  </p:childTnLst>
                                </p:cTn>
                              </p:par>
                            </p:childTnLst>
                          </p:cTn>
                        </p:par>
                        <p:par>
                          <p:cTn id="57" fill="hold">
                            <p:stCondLst>
                              <p:cond delay="5500"/>
                            </p:stCondLst>
                            <p:childTnLst>
                              <p:par>
                                <p:cTn id="58" presetID="22" presetClass="entr" presetSubtype="8" fill="hold" grpId="0" nodeType="afterEffect">
                                  <p:stCondLst>
                                    <p:cond delay="0"/>
                                  </p:stCondLst>
                                  <p:childTnLst>
                                    <p:set>
                                      <p:cBhvr>
                                        <p:cTn id="59" dur="1" fill="hold">
                                          <p:stCondLst>
                                            <p:cond delay="0"/>
                                          </p:stCondLst>
                                        </p:cTn>
                                        <p:tgtEl>
                                          <p:spTgt spid="15">
                                            <p:txEl>
                                              <p:pRg st="1" end="1"/>
                                            </p:txEl>
                                          </p:spTgt>
                                        </p:tgtEl>
                                        <p:attrNameLst>
                                          <p:attrName>style.visibility</p:attrName>
                                        </p:attrNameLst>
                                      </p:cBhvr>
                                      <p:to>
                                        <p:strVal val="visible"/>
                                      </p:to>
                                    </p:set>
                                    <p:animEffect transition="in" filter="wipe(left)">
                                      <p:cBhvr>
                                        <p:cTn id="60" dur="500"/>
                                        <p:tgtEl>
                                          <p:spTgt spid="15">
                                            <p:txEl>
                                              <p:pRg st="1" end="1"/>
                                            </p:txEl>
                                          </p:spTgt>
                                        </p:tgtEl>
                                      </p:cBhvr>
                                    </p:animEffect>
                                  </p:childTnLst>
                                </p:cTn>
                              </p:par>
                            </p:childTnLst>
                          </p:cTn>
                        </p:par>
                        <p:par>
                          <p:cTn id="61" fill="hold">
                            <p:stCondLst>
                              <p:cond delay="6000"/>
                            </p:stCondLst>
                            <p:childTnLst>
                              <p:par>
                                <p:cTn id="62" presetID="22" presetClass="entr" presetSubtype="8" fill="hold" grpId="0" nodeType="afterEffect">
                                  <p:stCondLst>
                                    <p:cond delay="0"/>
                                  </p:stCondLst>
                                  <p:childTnLst>
                                    <p:set>
                                      <p:cBhvr>
                                        <p:cTn id="63" dur="1" fill="hold">
                                          <p:stCondLst>
                                            <p:cond delay="0"/>
                                          </p:stCondLst>
                                        </p:cTn>
                                        <p:tgtEl>
                                          <p:spTgt spid="15">
                                            <p:txEl>
                                              <p:pRg st="2" end="2"/>
                                            </p:txEl>
                                          </p:spTgt>
                                        </p:tgtEl>
                                        <p:attrNameLst>
                                          <p:attrName>style.visibility</p:attrName>
                                        </p:attrNameLst>
                                      </p:cBhvr>
                                      <p:to>
                                        <p:strVal val="visible"/>
                                      </p:to>
                                    </p:set>
                                    <p:animEffect transition="in" filter="wipe(left)">
                                      <p:cBhvr>
                                        <p:cTn id="64" dur="500"/>
                                        <p:tgtEl>
                                          <p:spTgt spid="15">
                                            <p:txEl>
                                              <p:pRg st="2" end="2"/>
                                            </p:txEl>
                                          </p:spTgt>
                                        </p:tgtEl>
                                      </p:cBhvr>
                                    </p:animEffect>
                                  </p:childTnLst>
                                </p:cTn>
                              </p:par>
                            </p:childTnLst>
                          </p:cTn>
                        </p:par>
                        <p:par>
                          <p:cTn id="65" fill="hold">
                            <p:stCondLst>
                              <p:cond delay="6500"/>
                            </p:stCondLst>
                            <p:childTnLst>
                              <p:par>
                                <p:cTn id="66" presetID="22" presetClass="entr" presetSubtype="8" fill="hold" grpId="0" nodeType="afterEffect">
                                  <p:stCondLst>
                                    <p:cond delay="0"/>
                                  </p:stCondLst>
                                  <p:childTnLst>
                                    <p:set>
                                      <p:cBhvr>
                                        <p:cTn id="67" dur="1" fill="hold">
                                          <p:stCondLst>
                                            <p:cond delay="0"/>
                                          </p:stCondLst>
                                        </p:cTn>
                                        <p:tgtEl>
                                          <p:spTgt spid="15">
                                            <p:txEl>
                                              <p:pRg st="3" end="3"/>
                                            </p:txEl>
                                          </p:spTgt>
                                        </p:tgtEl>
                                        <p:attrNameLst>
                                          <p:attrName>style.visibility</p:attrName>
                                        </p:attrNameLst>
                                      </p:cBhvr>
                                      <p:to>
                                        <p:strVal val="visible"/>
                                      </p:to>
                                    </p:set>
                                    <p:animEffect transition="in" filter="wipe(left)">
                                      <p:cBhvr>
                                        <p:cTn id="68" dur="500"/>
                                        <p:tgtEl>
                                          <p:spTgt spid="15">
                                            <p:txEl>
                                              <p:pRg st="3" end="3"/>
                                            </p:txEl>
                                          </p:spTgt>
                                        </p:tgtEl>
                                      </p:cBhvr>
                                    </p:animEffect>
                                  </p:childTnLst>
                                </p:cTn>
                              </p:par>
                            </p:childTnLst>
                          </p:cTn>
                        </p:par>
                        <p:par>
                          <p:cTn id="69" fill="hold">
                            <p:stCondLst>
                              <p:cond delay="7000"/>
                            </p:stCondLst>
                            <p:childTnLst>
                              <p:par>
                                <p:cTn id="70" presetID="22" presetClass="entr" presetSubtype="8" fill="hold" grpId="0" nodeType="afterEffect">
                                  <p:stCondLst>
                                    <p:cond delay="0"/>
                                  </p:stCondLst>
                                  <p:childTnLst>
                                    <p:set>
                                      <p:cBhvr>
                                        <p:cTn id="71" dur="1" fill="hold">
                                          <p:stCondLst>
                                            <p:cond delay="0"/>
                                          </p:stCondLst>
                                        </p:cTn>
                                        <p:tgtEl>
                                          <p:spTgt spid="15">
                                            <p:txEl>
                                              <p:pRg st="4" end="4"/>
                                            </p:txEl>
                                          </p:spTgt>
                                        </p:tgtEl>
                                        <p:attrNameLst>
                                          <p:attrName>style.visibility</p:attrName>
                                        </p:attrNameLst>
                                      </p:cBhvr>
                                      <p:to>
                                        <p:strVal val="visible"/>
                                      </p:to>
                                    </p:set>
                                    <p:animEffect transition="in" filter="wipe(left)">
                                      <p:cBhvr>
                                        <p:cTn id="72" dur="500"/>
                                        <p:tgtEl>
                                          <p:spTgt spid="15">
                                            <p:txEl>
                                              <p:pRg st="4" end="4"/>
                                            </p:txEl>
                                          </p:spTgt>
                                        </p:tgtEl>
                                      </p:cBhvr>
                                    </p:animEffect>
                                  </p:childTnLst>
                                </p:cTn>
                              </p:par>
                            </p:childTnLst>
                          </p:cTn>
                        </p:par>
                        <p:par>
                          <p:cTn id="73" fill="hold">
                            <p:stCondLst>
                              <p:cond delay="7500"/>
                            </p:stCondLst>
                            <p:childTnLst>
                              <p:par>
                                <p:cTn id="74" presetID="22" presetClass="entr" presetSubtype="8" fill="hold" grpId="0" nodeType="afterEffect">
                                  <p:stCondLst>
                                    <p:cond delay="0"/>
                                  </p:stCondLst>
                                  <p:childTnLst>
                                    <p:set>
                                      <p:cBhvr>
                                        <p:cTn id="75" dur="1" fill="hold">
                                          <p:stCondLst>
                                            <p:cond delay="0"/>
                                          </p:stCondLst>
                                        </p:cTn>
                                        <p:tgtEl>
                                          <p:spTgt spid="15">
                                            <p:txEl>
                                              <p:pRg st="5" end="5"/>
                                            </p:txEl>
                                          </p:spTgt>
                                        </p:tgtEl>
                                        <p:attrNameLst>
                                          <p:attrName>style.visibility</p:attrName>
                                        </p:attrNameLst>
                                      </p:cBhvr>
                                      <p:to>
                                        <p:strVal val="visible"/>
                                      </p:to>
                                    </p:set>
                                    <p:animEffect transition="in" filter="wipe(left)">
                                      <p:cBhvr>
                                        <p:cTn id="76" dur="500"/>
                                        <p:tgtEl>
                                          <p:spTgt spid="15">
                                            <p:txEl>
                                              <p:pRg st="5" end="5"/>
                                            </p:txEl>
                                          </p:spTgt>
                                        </p:tgtEl>
                                      </p:cBhvr>
                                    </p:animEffect>
                                  </p:childTnLst>
                                </p:cTn>
                              </p:par>
                            </p:childTnLst>
                          </p:cTn>
                        </p:par>
                        <p:par>
                          <p:cTn id="77" fill="hold">
                            <p:stCondLst>
                              <p:cond delay="8000"/>
                            </p:stCondLst>
                            <p:childTnLst>
                              <p:par>
                                <p:cTn id="78" presetID="22" presetClass="entr" presetSubtype="8" fill="hold" grpId="0" nodeType="afterEffect">
                                  <p:stCondLst>
                                    <p:cond delay="0"/>
                                  </p:stCondLst>
                                  <p:childTnLst>
                                    <p:set>
                                      <p:cBhvr>
                                        <p:cTn id="79" dur="1" fill="hold">
                                          <p:stCondLst>
                                            <p:cond delay="0"/>
                                          </p:stCondLst>
                                        </p:cTn>
                                        <p:tgtEl>
                                          <p:spTgt spid="15">
                                            <p:txEl>
                                              <p:pRg st="6" end="6"/>
                                            </p:txEl>
                                          </p:spTgt>
                                        </p:tgtEl>
                                        <p:attrNameLst>
                                          <p:attrName>style.visibility</p:attrName>
                                        </p:attrNameLst>
                                      </p:cBhvr>
                                      <p:to>
                                        <p:strVal val="visible"/>
                                      </p:to>
                                    </p:set>
                                    <p:animEffect transition="in" filter="wipe(left)">
                                      <p:cBhvr>
                                        <p:cTn id="80" dur="500"/>
                                        <p:tgtEl>
                                          <p:spTgt spid="15">
                                            <p:txEl>
                                              <p:pRg st="6" end="6"/>
                                            </p:txEl>
                                          </p:spTgt>
                                        </p:tgtEl>
                                      </p:cBhvr>
                                    </p:animEffect>
                                  </p:childTnLst>
                                </p:cTn>
                              </p:par>
                            </p:childTnLst>
                          </p:cTn>
                        </p:par>
                        <p:par>
                          <p:cTn id="81" fill="hold">
                            <p:stCondLst>
                              <p:cond delay="8500"/>
                            </p:stCondLst>
                            <p:childTnLst>
                              <p:par>
                                <p:cTn id="82" presetID="22" presetClass="entr" presetSubtype="8" fill="hold" grpId="0" nodeType="afterEffect">
                                  <p:stCondLst>
                                    <p:cond delay="0"/>
                                  </p:stCondLst>
                                  <p:childTnLst>
                                    <p:set>
                                      <p:cBhvr>
                                        <p:cTn id="83" dur="1" fill="hold">
                                          <p:stCondLst>
                                            <p:cond delay="0"/>
                                          </p:stCondLst>
                                        </p:cTn>
                                        <p:tgtEl>
                                          <p:spTgt spid="15">
                                            <p:txEl>
                                              <p:pRg st="7" end="7"/>
                                            </p:txEl>
                                          </p:spTgt>
                                        </p:tgtEl>
                                        <p:attrNameLst>
                                          <p:attrName>style.visibility</p:attrName>
                                        </p:attrNameLst>
                                      </p:cBhvr>
                                      <p:to>
                                        <p:strVal val="visible"/>
                                      </p:to>
                                    </p:set>
                                    <p:animEffect transition="in" filter="wipe(left)">
                                      <p:cBhvr>
                                        <p:cTn id="84" dur="500"/>
                                        <p:tgtEl>
                                          <p:spTgt spid="15">
                                            <p:txEl>
                                              <p:pRg st="7" end="7"/>
                                            </p:txEl>
                                          </p:spTgt>
                                        </p:tgtEl>
                                      </p:cBhvr>
                                    </p:animEffect>
                                  </p:childTnLst>
                                </p:cTn>
                              </p:par>
                            </p:childTnLst>
                          </p:cTn>
                        </p:par>
                        <p:par>
                          <p:cTn id="85" fill="hold">
                            <p:stCondLst>
                              <p:cond delay="9000"/>
                            </p:stCondLst>
                            <p:childTnLst>
                              <p:par>
                                <p:cTn id="86" presetID="22" presetClass="entr" presetSubtype="8" fill="hold" grpId="0" nodeType="afterEffect">
                                  <p:stCondLst>
                                    <p:cond delay="0"/>
                                  </p:stCondLst>
                                  <p:childTnLst>
                                    <p:set>
                                      <p:cBhvr>
                                        <p:cTn id="87" dur="1" fill="hold">
                                          <p:stCondLst>
                                            <p:cond delay="0"/>
                                          </p:stCondLst>
                                        </p:cTn>
                                        <p:tgtEl>
                                          <p:spTgt spid="15">
                                            <p:txEl>
                                              <p:pRg st="8" end="8"/>
                                            </p:txEl>
                                          </p:spTgt>
                                        </p:tgtEl>
                                        <p:attrNameLst>
                                          <p:attrName>style.visibility</p:attrName>
                                        </p:attrNameLst>
                                      </p:cBhvr>
                                      <p:to>
                                        <p:strVal val="visible"/>
                                      </p:to>
                                    </p:set>
                                    <p:animEffect transition="in" filter="wipe(left)">
                                      <p:cBhvr>
                                        <p:cTn id="88" dur="500"/>
                                        <p:tgtEl>
                                          <p:spTgt spid="1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P spid="15" grpId="0" build="p"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22482</TotalTime>
  <Words>1282</Words>
  <Application>Microsoft Macintosh PowerPoint</Application>
  <PresentationFormat>Widescreen</PresentationFormat>
  <Paragraphs>294</Paragraphs>
  <Slides>19</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Arial</vt:lpstr>
      <vt:lpstr>Avenir Black</vt:lpstr>
      <vt:lpstr>Avenir Medium</vt:lpstr>
      <vt:lpstr>Avenir Roman</vt:lpstr>
      <vt:lpstr>Calibri</vt:lpstr>
      <vt:lpstr>Calibri Light</vt:lpstr>
      <vt:lpstr>Courier New</vt:lpstr>
      <vt:lpstr>Gill Sans</vt:lpstr>
      <vt:lpstr>Helvetica</vt:lpstr>
      <vt:lpstr>Wingdings</vt:lpstr>
      <vt:lpstr>Office Theme</vt:lpstr>
      <vt:lpstr>PowerPoint Presentation</vt:lpstr>
      <vt:lpstr>Connecting Care…Enabling  Transformation  </vt:lpstr>
      <vt:lpstr>Electronic Shared Plans (eSP) 3 Steps to…                …Collaborative Integrated Share Care</vt:lpstr>
      <vt:lpstr>Teams &amp; eSP Solving a Common Information Challenge Example: End Of Life</vt:lpstr>
      <vt:lpstr>Example: EoL Information Challenge</vt:lpstr>
      <vt:lpstr>PowerPoint Presentation</vt:lpstr>
      <vt:lpstr>Integrated Shared Care Plan Service</vt:lpstr>
      <vt:lpstr>PowerPoint Presentation</vt:lpstr>
      <vt:lpstr>EPaCCs Record in under 60s…what else?</vt:lpstr>
      <vt:lpstr>PowerPoint Presentation</vt:lpstr>
      <vt:lpstr>PowerPoint Presentation</vt:lpstr>
      <vt:lpstr>Example: CASTLE Register Objectives</vt:lpstr>
      <vt:lpstr>Meeting the EoL Information Challenge</vt:lpstr>
      <vt:lpstr>Feedback from GPs and their teams</vt:lpstr>
      <vt:lpstr> What about the importance to patients and their families? </vt:lpstr>
      <vt:lpstr>Who We Are</vt:lpstr>
      <vt:lpstr>PowerPoint Presentation</vt:lpstr>
      <vt:lpstr>PowerPoint Presentation</vt:lpstr>
      <vt:lpstr>Copyright Notice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 Crowther</dc:creator>
  <cp:lastModifiedBy>Sean O'Mahoney</cp:lastModifiedBy>
  <cp:revision>274</cp:revision>
  <dcterms:created xsi:type="dcterms:W3CDTF">2017-10-12T11:43:02Z</dcterms:created>
  <dcterms:modified xsi:type="dcterms:W3CDTF">2019-04-16T17:34:42Z</dcterms:modified>
</cp:coreProperties>
</file>